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4" r:id="rId2"/>
    <p:sldMasterId id="2147483695" r:id="rId3"/>
  </p:sldMasterIdLst>
  <p:notesMasterIdLst>
    <p:notesMasterId r:id="rId22"/>
  </p:notesMasterIdLst>
  <p:sldIdLst>
    <p:sldId id="257" r:id="rId4"/>
    <p:sldId id="258" r:id="rId5"/>
    <p:sldId id="259" r:id="rId6"/>
    <p:sldId id="263" r:id="rId7"/>
    <p:sldId id="264" r:id="rId8"/>
    <p:sldId id="266" r:id="rId9"/>
    <p:sldId id="268" r:id="rId10"/>
    <p:sldId id="265" r:id="rId11"/>
    <p:sldId id="274" r:id="rId12"/>
    <p:sldId id="260" r:id="rId13"/>
    <p:sldId id="275" r:id="rId14"/>
    <p:sldId id="270" r:id="rId15"/>
    <p:sldId id="276" r:id="rId16"/>
    <p:sldId id="277" r:id="rId17"/>
    <p:sldId id="278" r:id="rId18"/>
    <p:sldId id="279" r:id="rId19"/>
    <p:sldId id="267" r:id="rId20"/>
    <p:sldId id="269" r:id="rId2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Dosis" panose="020B0604020202020204" charset="0"/>
      <p:regular r:id="rId29"/>
      <p:bold r:id="rId30"/>
    </p:embeddedFont>
    <p:embeddedFont>
      <p:font typeface="Roboto" panose="020B0604020202020204" charset="0"/>
      <p:regular r:id="rId31"/>
      <p:bold r:id="rId32"/>
      <p:italic r:id="rId33"/>
      <p:boldItalic r:id="rId34"/>
    </p:embeddedFont>
    <p:embeddedFont>
      <p:font typeface="Roboto Black" panose="020B0604020202020204" charset="0"/>
      <p:bold r:id="rId35"/>
      <p:boldItalic r:id="rId36"/>
    </p:embeddedFont>
    <p:embeddedFont>
      <p:font typeface="Roboto Thin" panose="020B060402020202020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762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4BBDFB-8845-41A2-A73C-3C95C66B2FD1}">
  <a:tblStyle styleId="{F14BBDFB-8845-41A2-A73C-3C95C66B2FD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font" Target="fonts/font12.fntdata"/><Relationship Id="rId42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7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9.fntdata"/><Relationship Id="rId44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00874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30631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48254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7998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71491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8092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79716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40400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9095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5" name="Shape 105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6" name="Shape 106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7" name="Shape 107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0" name="Shape 110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3" name="Shape 113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1" name="Shape 121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5" name="Shape 125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8" name="Shape 128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4" name="Shape 134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5" name="Shape 135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6" name="Shape 136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9" name="Shape 139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0" name="Shape 140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1" name="Shape 141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2" name="Shape 142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3" name="Shape 143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4" name="Shape 144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5" name="Shape 145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8" name="Shape 148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9" name="Shape 149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0" name="Shape 150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1" name="Shape 151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2" name="Shape 152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3" name="Shape 153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4" name="Shape 154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5" name="Shape 155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6" name="Shape 156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7" name="Shape 157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8" name="Shape 158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1" name="Shape 161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62" name="Shape 162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3" name="Shape 163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64" name="Shape 164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5" name="Shape 165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6" name="Shape 166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67" name="Shape 167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8" name="Shape 168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9" name="Shape 169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70" name="Shape 170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71" name="Shape 171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72" name="Shape 172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Shape 173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Shape 17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6" name="Shape 176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8" name="Shape 178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79" name="Shape 179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80" name="Shape 180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81" name="Shape 181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82" name="Shape 182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hape 18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Shape 185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86" name="Shape 186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87" name="Shape 187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88" name="Shape 188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89" name="Shape 18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Shape 190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91" name="Shape 191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2" name="Shape 192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93" name="Shape 193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4" name="Shape 19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Shape 195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96" name="Shape 196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98" name="Shape 198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Shape 201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2" name="Shape 202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04" name="Shape 20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Shape 205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8" name="Shape 208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09" name="Shape 20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Shape 2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Shape 211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2" name="Shape 212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Shape 214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Shape 2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Shape 21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7" name="Shape 21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Shape 2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Shape 2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Shape 22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2" name="Shape 22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Shape 2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Shape 225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Shape 2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Shape 2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Shape 2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Shape 2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36" name="Shape 2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Shape 237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0" name="Shape 240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1" name="Shape 241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42" name="Shape 242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3" name="Shape 243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44" name="Shape 244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5" name="Shape 245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46" name="Shape 246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7" name="Shape 247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48" name="Shape 248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49" name="Shape 249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0" name="Shape 250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51" name="Shape 251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2" name="Shape 252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3" name="Shape 253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54" name="Shape 254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55" name="Shape 255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6" name="Shape 256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57" name="Shape 257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8" name="Shape 258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9" name="Shape 259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60" name="Shape 260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61" name="Shape 261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2" name="Shape 262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63" name="Shape 263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" name="Shape 264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65" name="Shape 265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66" name="Shape 266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67" name="Shape 267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68" name="Shape 268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69" name="Shape 269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0" name="Shape 270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1" name="Shape 271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2" name="Shape 272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3" name="Shape 273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4" name="Shape 274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5" name="Shape 275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6" name="Shape 276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77" name="Shape 277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78" name="Shape 278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Shape 279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80" name="Shape 280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81" name="Shape 281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Shape 282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83" name="Shape 283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4" name="Shape 284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85" name="Shape 285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86" name="Shape 286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87" name="Shape 287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DDE8B-219D-4DA4-BEC1-4EF026FC7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467128-5A02-4D99-9A4D-70D81CFA15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E30B02-BD10-4E4A-AA1E-F7C12D17A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12E50-406C-45E5-B602-A2BE0B08CD32}" type="datetimeFigureOut">
              <a:rPr lang="en-AU" smtClean="0"/>
              <a:t>6/12/2018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AF69B8-6B98-4330-9E01-D01B60992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1FD91-1AE4-4619-BBAC-B153C8859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4301905"/>
      </p:ext>
    </p:extLst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82616-B616-4DE0-BB14-E23F59D96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6C95E-1F13-41EC-B83B-8A70428DC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C5C18D-40B7-49B2-B173-BBBF6247A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12E50-406C-45E5-B602-A2BE0B08CD32}" type="datetimeFigureOut">
              <a:rPr lang="en-AU" smtClean="0"/>
              <a:t>6/12/2018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5343BE-9957-4AD0-89F0-6F0301D99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B00D3-B894-46C1-9E18-9BD843FBE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12170852"/>
      </p:ext>
    </p:extLst>
  </p:cSld>
  <p:clrMapOvr>
    <a:masterClrMapping/>
  </p:clrMapOvr>
  <p:hf sldNum="0"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5C79C-66ED-4903-8556-9CDCB58A6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B710F9-19C4-4F5A-BED2-7E8A67634D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D60D67-4983-456E-9BBC-BD834F230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12E50-406C-45E5-B602-A2BE0B08CD32}" type="datetimeFigureOut">
              <a:rPr lang="en-AU" smtClean="0"/>
              <a:t>6/12/2018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628F2-3BA6-4A4B-AA91-AE9919A9A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05A9B-F5A7-4545-ABCE-193E400C0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00500347"/>
      </p:ext>
    </p:extLst>
  </p:cSld>
  <p:clrMapOvr>
    <a:masterClrMapping/>
  </p:clrMapOvr>
  <p:hf sldNum="0"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5EC87-DF86-40EE-9E24-94B0B5859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0B703-279B-4E98-A7BD-9D52BA93CB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E090B6-B67F-4111-9884-577F1F747F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DCFA11-0297-41F1-9384-BFA434EE4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12E50-406C-45E5-B602-A2BE0B08CD32}" type="datetimeFigureOut">
              <a:rPr lang="en-AU" smtClean="0"/>
              <a:t>6/12/2018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E83917-CF65-471E-BE7F-BD2238D7B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481F7D-101A-4BDF-BC73-CBE1AA3B6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48202651"/>
      </p:ext>
    </p:extLst>
  </p:cSld>
  <p:clrMapOvr>
    <a:masterClrMapping/>
  </p:clrMapOvr>
  <p:hf sldNum="0"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CB5D9-2898-4578-9CDC-509162D22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B3F355-C7F7-47F5-BF30-541AB7D81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57E4D5-8FBD-4D4C-8CE2-A5214DA753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52DD32-A11A-41CE-A424-26E59C3A1F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B302BC-B187-46EE-95CD-6D3206EA51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A34EA9-11DA-4CBF-AA62-F275AA657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12E50-406C-45E5-B602-A2BE0B08CD32}" type="datetimeFigureOut">
              <a:rPr lang="en-AU" smtClean="0"/>
              <a:t>6/12/2018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5480F9-8B84-464B-ADCC-7EF750A1A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F546FA-BBEA-41E7-92FB-D29567B91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65444048"/>
      </p:ext>
    </p:extLst>
  </p:cSld>
  <p:clrMapOvr>
    <a:masterClrMapping/>
  </p:clrMapOvr>
  <p:hf sldNum="0"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7A685-30F5-4AF5-A3A0-B9E93C73E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026077-EBB5-4518-9F26-C8DE9F2C3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12E50-406C-45E5-B602-A2BE0B08CD32}" type="datetimeFigureOut">
              <a:rPr lang="en-AU" smtClean="0"/>
              <a:t>6/12/2018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2B9D85-057B-4771-8EBC-5A72E3DDD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5616B3-5455-4456-80A8-003540DED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33965153"/>
      </p:ext>
    </p:extLst>
  </p:cSld>
  <p:clrMapOvr>
    <a:masterClrMapping/>
  </p:clrMapOvr>
  <p:hf sldNum="0"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B9AD8C-D73B-47FD-8077-218C1B8A2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12E50-406C-45E5-B602-A2BE0B08CD32}" type="datetimeFigureOut">
              <a:rPr lang="en-AU" smtClean="0"/>
              <a:t>6/12/2018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C70CF3-DD11-457A-8EA0-1A6979AE6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B9669F-1F27-4BA9-9C36-6B86D2F55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7289827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35F3E-1CE2-4D7F-8639-3CECBA0DF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FDD22-4A07-4EA7-A47D-D5CFA5ED8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151491-690C-4918-802C-384B13D420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1DD6BB-8F3A-4DF4-8A4B-229984F6B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12E50-406C-45E5-B602-A2BE0B08CD32}" type="datetimeFigureOut">
              <a:rPr lang="en-AU" smtClean="0"/>
              <a:t>6/12/2018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FA14C-AE08-455B-BDE5-C4E6BBE00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10B99A-E3D0-4F9E-A04B-AC48DDCB8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7946175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262D9-0E22-4F5D-926F-875D1FA3B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DC1C5E-C331-4C71-BC87-73721EF913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4A58D4-7CF0-4B8E-B413-36C2409BC7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F5AE1B-084C-46F4-9F57-20D7CE8A3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12E50-406C-45E5-B602-A2BE0B08CD32}" type="datetimeFigureOut">
              <a:rPr lang="en-AU" smtClean="0"/>
              <a:t>6/12/2018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936329-5D1A-489B-93B2-1A1364E78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7E4BB7-ED87-40E2-B096-EB2E93AC0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94478806"/>
      </p:ext>
    </p:extLst>
  </p:cSld>
  <p:clrMapOvr>
    <a:masterClrMapping/>
  </p:clrMapOvr>
  <p:hf sldNum="0"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B4B2A-2175-4883-BBF5-AD46BA453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EB931-298D-42C2-80EF-1BF0CAB335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9DC03-E348-49E8-9AF3-990F91005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12E50-406C-45E5-B602-A2BE0B08CD32}" type="datetimeFigureOut">
              <a:rPr lang="en-AU" smtClean="0"/>
              <a:t>6/12/2018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7699F1-6E5C-4D5C-A773-1A5E00B49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7F6376-2F5A-4071-942B-C94DDD2A9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76667956"/>
      </p:ext>
    </p:extLst>
  </p:cSld>
  <p:clrMapOvr>
    <a:masterClrMapping/>
  </p:clrMapOvr>
  <p:hf sldNum="0"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62A868-49BC-4C4B-960A-5B437098F2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A1FE7F-FB14-45EB-A23C-37045E42AA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583C5-9D47-459D-8153-2C78B5EDB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12E50-406C-45E5-B602-A2BE0B08CD32}" type="datetimeFigureOut">
              <a:rPr lang="en-AU" smtClean="0"/>
              <a:t>6/12/2018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2EAF3F-E5EF-48C4-8E27-821B09A5F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2076A2-70B7-4C69-8F93-FA31E4326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82058258"/>
      </p:ext>
    </p:extLst>
  </p:cSld>
  <p:clrMapOvr>
    <a:masterClrMapping/>
  </p:clrMapOvr>
  <p:hf sldNum="0"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31282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3.xml"/><Relationship Id="rId21" Type="http://schemas.openxmlformats.org/officeDocument/2006/relationships/slideLayout" Target="../slideLayouts/slideLayout31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26.xml"/><Relationship Id="rId20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0.xml"/><Relationship Id="rId19" Type="http://schemas.openxmlformats.org/officeDocument/2006/relationships/slideLayout" Target="../slideLayouts/slideLayout29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4.xml"/><Relationship Id="rId2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  <p:sldLayoutId id="2147483689" r:id="rId19"/>
    <p:sldLayoutId id="2147483690" r:id="rId20"/>
    <p:sldLayoutId id="2147483691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82B528-069C-4775-B796-3DF6132A1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E00C55-706D-4BDE-99E3-D1C49CFB3F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AA0E7-D7C5-4B08-9664-F9CECD6A12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812E50-406C-45E5-B602-A2BE0B08CD32}" type="datetimeFigureOut">
              <a:rPr lang="en-AU" smtClean="0"/>
              <a:t>6/12/2018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8BC84-8B8D-4649-A1AB-EE53D0FFCD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2983CC-4C32-4579-98AF-83C0060C84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9465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-AU" sz="5600" dirty="0" err="1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Codeflix</a:t>
            </a:r>
            <a:r>
              <a:rPr lang="en-AU" sz="56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 Churn Rates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 “</a:t>
            </a: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Learn SQL from Scratch” </a:t>
            </a:r>
            <a:r>
              <a:rPr lang="en-AU" sz="2800" dirty="0" err="1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Codecademy</a:t>
            </a:r>
            <a:r>
              <a:rPr lang="en-AU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 Capstone</a:t>
            </a:r>
            <a:endParaRPr sz="56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4F3447F-81E3-45B8-BB8F-8C03E5FD9CCF}"/>
              </a:ext>
            </a:extLst>
          </p:cNvPr>
          <p:cNvSpPr txBox="1"/>
          <p:nvPr/>
        </p:nvSpPr>
        <p:spPr>
          <a:xfrm>
            <a:off x="7234813" y="4804946"/>
            <a:ext cx="19091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>
                <a:solidFill>
                  <a:schemeClr val="bg1"/>
                </a:solidFill>
              </a:rPr>
              <a:t>USER: </a:t>
            </a:r>
            <a:r>
              <a:rPr lang="en-AU" sz="1600" dirty="0">
                <a:solidFill>
                  <a:schemeClr val="bg1"/>
                </a:solidFill>
                <a:latin typeface="Roboto Black" panose="020B0604020202020204" charset="0"/>
                <a:ea typeface="Roboto Black" panose="020B0604020202020204" charset="0"/>
              </a:rPr>
              <a:t>NATO2042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4b. Investigation: Step 02 – What are our date ranges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177975" y="1201325"/>
            <a:ext cx="4582284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AU" sz="1050" dirty="0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en-AU" sz="1050" baseline="30000" dirty="0">
                <a:latin typeface="Roboto"/>
                <a:ea typeface="Roboto"/>
                <a:cs typeface="Roboto"/>
                <a:sym typeface="Roboto"/>
              </a:rPr>
              <a:t>st</a:t>
            </a:r>
            <a:r>
              <a:rPr lang="en-AU" sz="1050" dirty="0">
                <a:latin typeface="Roboto"/>
                <a:ea typeface="Roboto"/>
                <a:cs typeface="Roboto"/>
                <a:sym typeface="Roboto"/>
              </a:rPr>
              <a:t> query SELECT / MIN / MAX checks the smallest and largest values in the column </a:t>
            </a:r>
            <a:r>
              <a:rPr lang="en-AU" sz="1050" dirty="0" err="1">
                <a:highlight>
                  <a:srgbClr val="C0C0C0"/>
                </a:highlight>
                <a:latin typeface="Roboto"/>
                <a:ea typeface="Roboto"/>
                <a:cs typeface="Roboto"/>
                <a:sym typeface="Roboto"/>
              </a:rPr>
              <a:t>subscription_start</a:t>
            </a:r>
            <a:endParaRPr lang="en-AU" sz="1050" dirty="0">
              <a:highlight>
                <a:srgbClr val="C0C0C0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AU" sz="1050" dirty="0">
                <a:latin typeface="Roboto"/>
                <a:ea typeface="Roboto"/>
                <a:cs typeface="Roboto"/>
                <a:sym typeface="Roboto"/>
              </a:rPr>
              <a:t>Smallest: 2016-12-01</a:t>
            </a:r>
          </a:p>
          <a:p>
            <a:pPr marL="171450" lvl="0" indent="-171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AU" sz="1050" dirty="0">
                <a:latin typeface="Roboto"/>
                <a:ea typeface="Roboto"/>
                <a:cs typeface="Roboto"/>
                <a:sym typeface="Roboto"/>
              </a:rPr>
              <a:t>Largest: 2017-03-30</a:t>
            </a:r>
          </a:p>
          <a:p>
            <a:pPr marL="171450" lvl="0" indent="-171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AU" sz="105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AU" sz="1050" dirty="0"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-AU" sz="1050" baseline="30000" dirty="0">
                <a:latin typeface="Roboto"/>
                <a:ea typeface="Roboto"/>
                <a:cs typeface="Roboto"/>
                <a:sym typeface="Roboto"/>
              </a:rPr>
              <a:t>nd </a:t>
            </a:r>
            <a:r>
              <a:rPr lang="en-AU" sz="1050" dirty="0">
                <a:latin typeface="Roboto"/>
                <a:ea typeface="Roboto"/>
                <a:cs typeface="Roboto"/>
                <a:sym typeface="Roboto"/>
              </a:rPr>
              <a:t>query runs the same commands against </a:t>
            </a:r>
            <a:r>
              <a:rPr lang="en-AU" sz="1050" dirty="0" err="1">
                <a:highlight>
                  <a:srgbClr val="C0C0C0"/>
                </a:highlight>
                <a:latin typeface="Roboto"/>
                <a:ea typeface="Roboto"/>
                <a:cs typeface="Roboto"/>
                <a:sym typeface="Roboto"/>
              </a:rPr>
              <a:t>subscription_end</a:t>
            </a:r>
            <a:r>
              <a:rPr lang="en-AU" sz="1050" dirty="0">
                <a:latin typeface="Roboto"/>
                <a:ea typeface="Roboto"/>
                <a:cs typeface="Roboto"/>
                <a:sym typeface="Roboto"/>
              </a:rPr>
              <a:t>: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AU" sz="1050" dirty="0">
                <a:latin typeface="Roboto"/>
                <a:ea typeface="Roboto"/>
                <a:cs typeface="Roboto"/>
                <a:sym typeface="Roboto"/>
              </a:rPr>
              <a:t>Smallest: 2016-12-01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AU" sz="1050" dirty="0">
                <a:latin typeface="Roboto"/>
                <a:ea typeface="Roboto"/>
                <a:cs typeface="Roboto"/>
                <a:sym typeface="Roboto"/>
              </a:rPr>
              <a:t>Largest: 2017-03-30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sz="105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17" name="Shape 317"/>
          <p:cNvGraphicFramePr/>
          <p:nvPr>
            <p:extLst>
              <p:ext uri="{D42A27DB-BD31-4B8C-83A1-F6EECF244321}">
                <p14:modId xmlns:p14="http://schemas.microsoft.com/office/powerpoint/2010/main" val="1979761382"/>
              </p:ext>
            </p:extLst>
          </p:nvPr>
        </p:nvGraphicFramePr>
        <p:xfrm>
          <a:off x="177975" y="3189000"/>
          <a:ext cx="8520600" cy="1335961"/>
        </p:xfrm>
        <a:graphic>
          <a:graphicData uri="http://schemas.openxmlformats.org/drawingml/2006/table">
            <a:tbl>
              <a:tblPr>
                <a:noFill/>
                <a:tableStyleId>{F14BBDFB-8845-41A2-A73C-3C95C66B2FD1}</a:tableStyleId>
              </a:tblPr>
              <a:tblGrid>
                <a:gridCol w="4176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44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0836"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chemeClr val="bg1"/>
                          </a:solidFill>
                          <a:effectLst/>
                        </a:rPr>
                        <a:t>MIN(</a:t>
                      </a:r>
                      <a:r>
                        <a:rPr lang="en-AU" dirty="0" err="1">
                          <a:solidFill>
                            <a:schemeClr val="bg1"/>
                          </a:solidFill>
                          <a:effectLst/>
                        </a:rPr>
                        <a:t>subscription_start</a:t>
                      </a:r>
                      <a:r>
                        <a:rPr lang="en-AU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</a:p>
                  </a:txBody>
                  <a:tcPr anchor="ctr">
                    <a:solidFill>
                      <a:srgbClr val="47627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chemeClr val="bg1"/>
                          </a:solidFill>
                          <a:effectLst/>
                        </a:rPr>
                        <a:t>MAX(</a:t>
                      </a:r>
                      <a:r>
                        <a:rPr lang="en-AU" dirty="0" err="1">
                          <a:solidFill>
                            <a:schemeClr val="bg1"/>
                          </a:solidFill>
                          <a:effectLst/>
                        </a:rPr>
                        <a:t>subscription_start</a:t>
                      </a:r>
                      <a:r>
                        <a:rPr lang="en-AU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rgbClr val="525252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rgbClr val="525252"/>
                          </a:solidFill>
                          <a:effectLst/>
                        </a:rPr>
                        <a:t>2017-03-30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chemeClr val="bg1"/>
                          </a:solidFill>
                          <a:effectLst/>
                        </a:rPr>
                        <a:t>MIN(</a:t>
                      </a:r>
                      <a:r>
                        <a:rPr lang="en-AU" dirty="0" err="1">
                          <a:solidFill>
                            <a:schemeClr val="bg1"/>
                          </a:solidFill>
                          <a:effectLst/>
                        </a:rPr>
                        <a:t>subscription_end</a:t>
                      </a:r>
                      <a:r>
                        <a:rPr lang="en-AU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</a:p>
                  </a:txBody>
                  <a:tcPr anchor="ctr">
                    <a:solidFill>
                      <a:srgbClr val="47627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chemeClr val="bg1"/>
                          </a:solidFill>
                          <a:effectLst/>
                        </a:rPr>
                        <a:t>MAX(</a:t>
                      </a:r>
                      <a:r>
                        <a:rPr lang="en-AU" dirty="0" err="1">
                          <a:solidFill>
                            <a:schemeClr val="bg1"/>
                          </a:solidFill>
                          <a:effectLst/>
                        </a:rPr>
                        <a:t>subscription_start</a:t>
                      </a:r>
                      <a:r>
                        <a:rPr lang="en-AU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</a:p>
                  </a:txBody>
                  <a:tcPr anchor="ctr">
                    <a:solidFill>
                      <a:srgbClr val="4762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rgbClr val="525252"/>
                          </a:solidFill>
                          <a:effectLst/>
                        </a:rPr>
                        <a:t>2017-03-30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Shape 323">
            <a:extLst>
              <a:ext uri="{FF2B5EF4-FFF2-40B4-BE49-F238E27FC236}">
                <a16:creationId xmlns:a16="http://schemas.microsoft.com/office/drawing/2014/main" id="{284F745E-49C1-4667-A423-CEDB8B34CC9B}"/>
              </a:ext>
            </a:extLst>
          </p:cNvPr>
          <p:cNvSpPr txBox="1"/>
          <p:nvPr/>
        </p:nvSpPr>
        <p:spPr>
          <a:xfrm>
            <a:off x="4827675" y="1201325"/>
            <a:ext cx="3870900" cy="1833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--STEP02: Data investigation 2 (Month start: Dec-2016 | Month End: Mar-2017)</a:t>
            </a:r>
          </a:p>
          <a:p>
            <a:endParaRPr lang="en-AU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SELECT MIN(</a:t>
            </a:r>
            <a:r>
              <a:rPr lang="en-AU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subscription_start</a:t>
            </a:r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),  MAX(</a:t>
            </a:r>
            <a:r>
              <a:rPr lang="en-AU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subscription_start</a:t>
            </a:r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FROM subscriptions;</a:t>
            </a:r>
          </a:p>
          <a:p>
            <a:endParaRPr lang="en-AU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SELECT  MIN(</a:t>
            </a:r>
            <a:r>
              <a:rPr lang="en-AU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subscription_end</a:t>
            </a:r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), MAX(</a:t>
            </a:r>
            <a:r>
              <a:rPr lang="en-AU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subscription_start</a:t>
            </a:r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FROM subscriptions;</a:t>
            </a:r>
            <a:br>
              <a:rPr lang="en-AU" dirty="0"/>
            </a:br>
            <a:endParaRPr lang="en-AU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r>
              <a:rPr lang="en-AU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a. Step 03 – Defining our ‘months’ table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-- STEP03: Temp table 1 (manual created data ranges)</a:t>
            </a:r>
          </a:p>
          <a:p>
            <a:endParaRPr lang="en-AU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WITH months AS </a:t>
            </a: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  (SELECT </a:t>
            </a: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'2017-01-01' AS </a:t>
            </a:r>
            <a:r>
              <a:rPr lang="en-AU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first_day</a:t>
            </a:r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'2017-01-31' AS </a:t>
            </a:r>
            <a:r>
              <a:rPr lang="en-AU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last_day</a:t>
            </a:r>
            <a:endParaRPr lang="en-AU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  UNION</a:t>
            </a: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'2017-02-01' AS </a:t>
            </a:r>
            <a:r>
              <a:rPr lang="en-AU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first_day</a:t>
            </a:r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'2017-02-28' AS </a:t>
            </a:r>
            <a:r>
              <a:rPr lang="en-AU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last_day</a:t>
            </a:r>
            <a:endParaRPr lang="en-AU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 UNION</a:t>
            </a: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'2017-03-01' AS </a:t>
            </a:r>
            <a:r>
              <a:rPr lang="en-AU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first_day</a:t>
            </a:r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'2017-03-30' AS </a:t>
            </a:r>
            <a:r>
              <a:rPr lang="en-AU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last_day</a:t>
            </a:r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AU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SELECT *</a:t>
            </a: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FROM months;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AU" sz="1200" dirty="0">
                <a:latin typeface="Roboto"/>
                <a:ea typeface="Roboto"/>
                <a:cs typeface="Roboto"/>
                <a:sym typeface="Roboto"/>
              </a:rPr>
              <a:t>Query utilises the WITH / AS commands in conjunction with UNION to create a temporary table of </a:t>
            </a:r>
            <a:r>
              <a:rPr lang="en-AU" sz="1200" dirty="0" err="1">
                <a:latin typeface="Roboto"/>
                <a:ea typeface="Roboto"/>
                <a:cs typeface="Roboto"/>
                <a:sym typeface="Roboto"/>
              </a:rPr>
              <a:t>first_day</a:t>
            </a:r>
            <a:r>
              <a:rPr lang="en-AU" sz="1200" dirty="0"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en-AU" sz="1200" dirty="0" err="1">
                <a:latin typeface="Roboto"/>
                <a:ea typeface="Roboto"/>
                <a:cs typeface="Roboto"/>
                <a:sym typeface="Roboto"/>
              </a:rPr>
              <a:t>last_day</a:t>
            </a:r>
            <a:r>
              <a:rPr lang="en-AU" sz="1200" dirty="0">
                <a:latin typeface="Roboto"/>
                <a:ea typeface="Roboto"/>
                <a:cs typeface="Roboto"/>
                <a:sym typeface="Roboto"/>
              </a:rPr>
              <a:t> ‘month’ rows.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AU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AU" sz="1200" dirty="0">
                <a:latin typeface="Roboto"/>
                <a:ea typeface="Roboto"/>
                <a:cs typeface="Roboto"/>
                <a:sym typeface="Roboto"/>
              </a:rPr>
              <a:t>Thus we are left with a table of the 3 months that we will be using to calculate churn rates between the two segments.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/>
        </p:nvGraphicFramePr>
        <p:xfrm>
          <a:off x="177975" y="3189000"/>
          <a:ext cx="4920900" cy="1369500"/>
        </p:xfrm>
        <a:graphic>
          <a:graphicData uri="http://schemas.openxmlformats.org/drawingml/2006/table">
            <a:tbl>
              <a:tblPr>
                <a:noFill/>
                <a:tableStyleId>{F14BBDFB-8845-41A2-A73C-3C95C66B2FD1}</a:tableStyleId>
              </a:tblPr>
              <a:tblGrid>
                <a:gridCol w="2468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526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7950">
                <a:tc>
                  <a:txBody>
                    <a:bodyPr/>
                    <a:lstStyle/>
                    <a:p>
                      <a:pPr algn="ctr"/>
                      <a:r>
                        <a:rPr lang="en-AU" dirty="0" err="1">
                          <a:solidFill>
                            <a:schemeClr val="bg1"/>
                          </a:solidFill>
                          <a:effectLst/>
                        </a:rPr>
                        <a:t>first_day</a:t>
                      </a:r>
                      <a:endParaRPr lang="en-AU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err="1">
                          <a:solidFill>
                            <a:schemeClr val="bg1"/>
                          </a:solidFill>
                          <a:effectLst/>
                        </a:rPr>
                        <a:t>last_day</a:t>
                      </a:r>
                      <a:endParaRPr lang="en-AU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rgbClr val="525252"/>
                          </a:solidFill>
                          <a:effectLst/>
                        </a:rPr>
                        <a:t>2017-01-31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rgbClr val="525252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2017-02-28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rgbClr val="525252"/>
                          </a:solidFill>
                          <a:effectLst/>
                        </a:rPr>
                        <a:t>2017-03-30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05465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r>
              <a:rPr lang="en-AU" sz="22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b. Step 04 – Integrating our initial data with the ‘months’ table </a:t>
            </a:r>
            <a:endParaRPr sz="22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-- STEP04: Temp table 2 (CROSS JOIN merge subscriptions | months)</a:t>
            </a:r>
          </a:p>
          <a:p>
            <a:b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AU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cross_join</a:t>
            </a:r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AS</a:t>
            </a: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  (</a:t>
            </a: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SELECT * </a:t>
            </a: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FROM subscriptions</a:t>
            </a: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CROSS JOIN months</a:t>
            </a: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endParaRPr lang="en-AU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SELECT *</a:t>
            </a: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AU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cross_join</a:t>
            </a:r>
            <a:endParaRPr lang="en-AU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AU" sz="900" dirty="0">
                <a:latin typeface="Courier New" panose="02070309020205020404" pitchFamily="49" charset="0"/>
                <a:cs typeface="Courier New" panose="02070309020205020404" pitchFamily="49" charset="0"/>
              </a:rPr>
              <a:t>LIMIT 10;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sz="1000" dirty="0">
                <a:latin typeface="Roboto"/>
                <a:ea typeface="Roboto"/>
                <a:cs typeface="Roboto"/>
                <a:sym typeface="Roboto"/>
              </a:rPr>
              <a:t>In this step we use the CROSS JOIN command to stitch the temporary ‘months’ table with our initial ‘subscriptions’ data table into a newly created temporary table ‘</a:t>
            </a:r>
            <a:r>
              <a:rPr lang="en-AU" sz="1000" dirty="0" err="1">
                <a:latin typeface="Roboto"/>
                <a:ea typeface="Roboto"/>
                <a:cs typeface="Roboto"/>
                <a:sym typeface="Roboto"/>
              </a:rPr>
              <a:t>cross_join</a:t>
            </a:r>
            <a:r>
              <a:rPr lang="en-AU" sz="1000" dirty="0">
                <a:latin typeface="Roboto"/>
                <a:ea typeface="Roboto"/>
                <a:cs typeface="Roboto"/>
                <a:sym typeface="Roboto"/>
              </a:rPr>
              <a:t>’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AU" sz="10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sz="1000" dirty="0">
                <a:latin typeface="Roboto"/>
                <a:ea typeface="Roboto"/>
                <a:cs typeface="Roboto"/>
                <a:sym typeface="Roboto"/>
              </a:rPr>
              <a:t>CROSS JOIN will join each row (x) from table 1 with each row from table 2 (y): so x * y rows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AU" sz="10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sz="1000" dirty="0">
                <a:latin typeface="Roboto"/>
                <a:ea typeface="Roboto"/>
                <a:cs typeface="Roboto"/>
                <a:sym typeface="Roboto"/>
              </a:rPr>
              <a:t>In essence it will enable us to cross reference a user’s (</a:t>
            </a:r>
            <a:r>
              <a:rPr lang="en-AU" sz="1000" dirty="0">
                <a:highlight>
                  <a:srgbClr val="C0C0C0"/>
                </a:highlight>
                <a:latin typeface="Roboto"/>
                <a:ea typeface="Roboto"/>
                <a:cs typeface="Roboto"/>
                <a:sym typeface="Roboto"/>
              </a:rPr>
              <a:t>id</a:t>
            </a:r>
            <a:r>
              <a:rPr lang="en-AU" sz="1000" dirty="0">
                <a:latin typeface="Roboto"/>
                <a:ea typeface="Roboto"/>
                <a:cs typeface="Roboto"/>
                <a:sym typeface="Roboto"/>
              </a:rPr>
              <a:t>) </a:t>
            </a:r>
            <a:r>
              <a:rPr lang="en-AU" sz="1000" dirty="0" err="1">
                <a:highlight>
                  <a:srgbClr val="C0C0C0"/>
                </a:highlight>
                <a:latin typeface="Roboto"/>
                <a:ea typeface="Roboto"/>
                <a:cs typeface="Roboto"/>
                <a:sym typeface="Roboto"/>
              </a:rPr>
              <a:t>subscription_start</a:t>
            </a:r>
            <a:r>
              <a:rPr lang="en-AU" sz="1000" dirty="0"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-AU" sz="1000" dirty="0" err="1">
                <a:highlight>
                  <a:srgbClr val="C0C0C0"/>
                </a:highlight>
                <a:latin typeface="Roboto"/>
                <a:ea typeface="Roboto"/>
                <a:cs typeface="Roboto"/>
                <a:sym typeface="Roboto"/>
              </a:rPr>
              <a:t>subscription_end</a:t>
            </a:r>
            <a:r>
              <a:rPr lang="en-AU" sz="1000" dirty="0">
                <a:latin typeface="Roboto"/>
                <a:ea typeface="Roboto"/>
                <a:cs typeface="Roboto"/>
                <a:sym typeface="Roboto"/>
              </a:rPr>
              <a:t> against the ‘months’ we created before on a row by row basis.</a:t>
            </a:r>
            <a:endParaRPr sz="10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1757498301"/>
              </p:ext>
            </p:extLst>
          </p:nvPr>
        </p:nvGraphicFramePr>
        <p:xfrm>
          <a:off x="177975" y="3189000"/>
          <a:ext cx="4920900" cy="1278060"/>
        </p:xfrm>
        <a:graphic>
          <a:graphicData uri="http://schemas.openxmlformats.org/drawingml/2006/table">
            <a:tbl>
              <a:tblPr>
                <a:noFill/>
                <a:tableStyleId>{F14BBDFB-8845-41A2-A73C-3C95C66B2FD1}</a:tableStyleId>
              </a:tblPr>
              <a:tblGrid>
                <a:gridCol w="8218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1880">
                  <a:extLst>
                    <a:ext uri="{9D8B030D-6E8A-4147-A177-3AD203B41FA5}">
                      <a16:colId xmlns:a16="http://schemas.microsoft.com/office/drawing/2014/main" val="508187761"/>
                    </a:ext>
                  </a:extLst>
                </a:gridCol>
                <a:gridCol w="821880">
                  <a:extLst>
                    <a:ext uri="{9D8B030D-6E8A-4147-A177-3AD203B41FA5}">
                      <a16:colId xmlns:a16="http://schemas.microsoft.com/office/drawing/2014/main" val="1772051406"/>
                    </a:ext>
                  </a:extLst>
                </a:gridCol>
                <a:gridCol w="821880">
                  <a:extLst>
                    <a:ext uri="{9D8B030D-6E8A-4147-A177-3AD203B41FA5}">
                      <a16:colId xmlns:a16="http://schemas.microsoft.com/office/drawing/2014/main" val="3810118589"/>
                    </a:ext>
                  </a:extLst>
                </a:gridCol>
                <a:gridCol w="8166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6690">
                  <a:extLst>
                    <a:ext uri="{9D8B030D-6E8A-4147-A177-3AD203B41FA5}">
                      <a16:colId xmlns:a16="http://schemas.microsoft.com/office/drawing/2014/main" val="1378432118"/>
                    </a:ext>
                  </a:extLst>
                </a:gridCol>
              </a:tblGrid>
              <a:tr h="407950"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chemeClr val="bg1"/>
                          </a:solidFill>
                          <a:effectLst/>
                        </a:rPr>
                        <a:t>id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chemeClr val="bg1"/>
                          </a:solidFill>
                          <a:effectLst/>
                        </a:rPr>
                        <a:t>subscription_start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chemeClr val="bg1"/>
                          </a:solidFill>
                          <a:effectLst/>
                        </a:rPr>
                        <a:t>subscription_end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chemeClr val="bg1"/>
                          </a:solidFill>
                          <a:effectLst/>
                        </a:rPr>
                        <a:t>segment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chemeClr val="bg1"/>
                          </a:solidFill>
                          <a:effectLst/>
                        </a:rPr>
                        <a:t>first_day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 err="1">
                          <a:solidFill>
                            <a:schemeClr val="bg1"/>
                          </a:solidFill>
                          <a:effectLst/>
                        </a:rPr>
                        <a:t>last_day</a:t>
                      </a:r>
                      <a:endParaRPr lang="en-AU" sz="8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rgbClr val="525252"/>
                          </a:solidFill>
                          <a:effectLst/>
                        </a:rPr>
                        <a:t>2017-01-31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2017-02-28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rgbClr val="525252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rgbClr val="525252"/>
                          </a:solidFill>
                          <a:effectLst/>
                        </a:rPr>
                        <a:t>2017-03-30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4334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r>
              <a:rPr lang="en-AU" sz="22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c. Step 05 – Defining whether a subscriber is active for the given month</a:t>
            </a:r>
            <a:endParaRPr sz="22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--STEP05: Temp table 3A (show active months)</a:t>
            </a:r>
          </a:p>
          <a:p>
            <a:b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status AS 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  (SELECT id,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 </a:t>
            </a: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first_day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AS month,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CASE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  WHEN segment = 30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AND (</a:t>
            </a: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subscription_start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&lt; </a:t>
            </a: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first_day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AND ((</a:t>
            </a: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subscription_end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&gt; </a:t>
            </a: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first_day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  OR (</a:t>
            </a: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subscription_end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IS NULL))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THEN 1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ELSE 0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END AS is_active_30,</a:t>
            </a:r>
          </a:p>
          <a:p>
            <a:b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   CASE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  WHEN segment = 87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AND (</a:t>
            </a: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subscription_start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&lt; </a:t>
            </a: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first_day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AND ((</a:t>
            </a: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subscription_end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&gt; </a:t>
            </a: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first_day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  OR (</a:t>
            </a: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subscription_end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IS NULL))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THEN 1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ELSE 0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END AS is_active_87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  FROM </a:t>
            </a: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cross_join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AU" sz="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SELECT *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FROM status 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LIMIT 50;</a:t>
            </a:r>
          </a:p>
          <a:p>
            <a:endParaRPr lang="en-AU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AU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AU" sz="1200" dirty="0">
                <a:latin typeface="Roboto"/>
                <a:ea typeface="Roboto"/>
                <a:cs typeface="Roboto"/>
                <a:sym typeface="Roboto"/>
              </a:rPr>
              <a:t>We create another temporary table ‘status’ using data within the ‘</a:t>
            </a:r>
            <a:r>
              <a:rPr lang="en-AU" sz="1200" dirty="0" err="1">
                <a:latin typeface="Roboto"/>
                <a:ea typeface="Roboto"/>
                <a:cs typeface="Roboto"/>
                <a:sym typeface="Roboto"/>
              </a:rPr>
              <a:t>cross_join</a:t>
            </a:r>
            <a:r>
              <a:rPr lang="en-AU" sz="1200" dirty="0">
                <a:latin typeface="Roboto"/>
                <a:ea typeface="Roboto"/>
                <a:cs typeface="Roboto"/>
                <a:sym typeface="Roboto"/>
              </a:rPr>
              <a:t>’ table </a:t>
            </a:r>
          </a:p>
          <a:p>
            <a:pPr>
              <a:lnSpc>
                <a:spcPct val="115000"/>
              </a:lnSpc>
              <a:buClr>
                <a:schemeClr val="dk1"/>
              </a:buClr>
              <a:buSzPts val="1100"/>
            </a:pPr>
            <a:endParaRPr lang="en-AU" sz="1200" dirty="0"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AU" sz="1200" dirty="0">
                <a:latin typeface="Roboto"/>
                <a:ea typeface="Roboto"/>
                <a:cs typeface="Roboto"/>
                <a:sym typeface="Roboto"/>
              </a:rPr>
              <a:t>In conjunction with the CASE / WHEN / (AND/OR) / THEN / ELSE / END AS commands to identify whether a user (</a:t>
            </a:r>
            <a:r>
              <a:rPr lang="en-AU" sz="1200" dirty="0">
                <a:highlight>
                  <a:srgbClr val="C0C0C0"/>
                </a:highlight>
                <a:latin typeface="Roboto"/>
                <a:ea typeface="Roboto"/>
                <a:cs typeface="Roboto"/>
                <a:sym typeface="Roboto"/>
              </a:rPr>
              <a:t>id</a:t>
            </a:r>
            <a:r>
              <a:rPr lang="en-AU" sz="1200" dirty="0">
                <a:latin typeface="Roboto"/>
                <a:ea typeface="Roboto"/>
                <a:cs typeface="Roboto"/>
                <a:sym typeface="Roboto"/>
              </a:rPr>
              <a:t>) was active for a given month for a given segment.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598164707"/>
              </p:ext>
            </p:extLst>
          </p:nvPr>
        </p:nvGraphicFramePr>
        <p:xfrm>
          <a:off x="177974" y="3189000"/>
          <a:ext cx="4920900" cy="1369500"/>
        </p:xfrm>
        <a:graphic>
          <a:graphicData uri="http://schemas.openxmlformats.org/drawingml/2006/table">
            <a:tbl>
              <a:tblPr>
                <a:noFill/>
                <a:tableStyleId>{F14BBDFB-8845-41A2-A73C-3C95C66B2FD1}</a:tableStyleId>
              </a:tblPr>
              <a:tblGrid>
                <a:gridCol w="1230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0225">
                  <a:extLst>
                    <a:ext uri="{9D8B030D-6E8A-4147-A177-3AD203B41FA5}">
                      <a16:colId xmlns:a16="http://schemas.microsoft.com/office/drawing/2014/main" val="508187761"/>
                    </a:ext>
                  </a:extLst>
                </a:gridCol>
                <a:gridCol w="1230225">
                  <a:extLst>
                    <a:ext uri="{9D8B030D-6E8A-4147-A177-3AD203B41FA5}">
                      <a16:colId xmlns:a16="http://schemas.microsoft.com/office/drawing/2014/main" val="1772051406"/>
                    </a:ext>
                  </a:extLst>
                </a:gridCol>
                <a:gridCol w="1230225">
                  <a:extLst>
                    <a:ext uri="{9D8B030D-6E8A-4147-A177-3AD203B41FA5}">
                      <a16:colId xmlns:a16="http://schemas.microsoft.com/office/drawing/2014/main" val="3810118589"/>
                    </a:ext>
                  </a:extLst>
                </a:gridCol>
              </a:tblGrid>
              <a:tr h="407950"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chemeClr val="bg1"/>
                          </a:solidFill>
                          <a:effectLst/>
                        </a:rPr>
                        <a:t>id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chemeClr val="bg1"/>
                          </a:solidFill>
                          <a:effectLst/>
                        </a:rPr>
                        <a:t>month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chemeClr val="bg1"/>
                          </a:solidFill>
                          <a:effectLst/>
                        </a:rPr>
                        <a:t>is_active_30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chemeClr val="bg1"/>
                          </a:solidFill>
                          <a:effectLst/>
                        </a:rPr>
                        <a:t>is_active_87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rgbClr val="525252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2509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r>
              <a:rPr lang="en-AU" sz="22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d. Step 06 – Adding whether a subscriber has cancelled in the given month</a:t>
            </a:r>
            <a:endParaRPr sz="22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--STEP06: Temp table 3B (show cancelled months)</a:t>
            </a:r>
          </a:p>
          <a:p>
            <a:b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   CASE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  WHEN segment = 30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AND (</a:t>
            </a: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subscription_end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BETWEEN </a:t>
            </a: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first_day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AND </a:t>
            </a: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last_day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THEN 1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ELSE 0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END AS is_cancelled_30,</a:t>
            </a:r>
          </a:p>
          <a:p>
            <a:b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   CASE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  WHEN segment = 87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AND (</a:t>
            </a: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subscription_end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BETWEEN </a:t>
            </a: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first_day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AND </a:t>
            </a: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last_day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THEN 1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ELSE 0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END AS is_cancelled_87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  FROM </a:t>
            </a: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cross_join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SELECT *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FROM status 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LIMIT 50;</a:t>
            </a:r>
          </a:p>
          <a:p>
            <a:endParaRPr lang="en-AU" sz="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dirty="0">
                <a:latin typeface="Roboto"/>
                <a:ea typeface="Roboto"/>
                <a:cs typeface="Roboto"/>
                <a:sym typeface="Roboto"/>
              </a:rPr>
              <a:t>Expanding on the previous step, we then add two columns to determine whether a user (</a:t>
            </a:r>
            <a:r>
              <a:rPr lang="en-AU" dirty="0">
                <a:highlight>
                  <a:srgbClr val="C0C0C0"/>
                </a:highlight>
                <a:latin typeface="Roboto"/>
                <a:ea typeface="Roboto"/>
                <a:cs typeface="Roboto"/>
                <a:sym typeface="Roboto"/>
              </a:rPr>
              <a:t>id</a:t>
            </a:r>
            <a:r>
              <a:rPr lang="en-AU" dirty="0">
                <a:latin typeface="Roboto"/>
                <a:ea typeface="Roboto"/>
                <a:cs typeface="Roboto"/>
                <a:sym typeface="Roboto"/>
              </a:rPr>
              <a:t>) was cancelled for any given month for a given segment.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380192712"/>
              </p:ext>
            </p:extLst>
          </p:nvPr>
        </p:nvGraphicFramePr>
        <p:xfrm>
          <a:off x="177974" y="3189000"/>
          <a:ext cx="4920902" cy="1278060"/>
        </p:xfrm>
        <a:graphic>
          <a:graphicData uri="http://schemas.openxmlformats.org/drawingml/2006/table">
            <a:tbl>
              <a:tblPr>
                <a:noFill/>
                <a:tableStyleId>{F14BBDFB-8845-41A2-A73C-3C95C66B2FD1}</a:tableStyleId>
              </a:tblPr>
              <a:tblGrid>
                <a:gridCol w="3969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3618">
                  <a:extLst>
                    <a:ext uri="{9D8B030D-6E8A-4147-A177-3AD203B41FA5}">
                      <a16:colId xmlns:a16="http://schemas.microsoft.com/office/drawing/2014/main" val="508187761"/>
                    </a:ext>
                  </a:extLst>
                </a:gridCol>
                <a:gridCol w="893618">
                  <a:extLst>
                    <a:ext uri="{9D8B030D-6E8A-4147-A177-3AD203B41FA5}">
                      <a16:colId xmlns:a16="http://schemas.microsoft.com/office/drawing/2014/main" val="1772051406"/>
                    </a:ext>
                  </a:extLst>
                </a:gridCol>
                <a:gridCol w="755073">
                  <a:extLst>
                    <a:ext uri="{9D8B030D-6E8A-4147-A177-3AD203B41FA5}">
                      <a16:colId xmlns:a16="http://schemas.microsoft.com/office/drawing/2014/main" val="4055640093"/>
                    </a:ext>
                  </a:extLst>
                </a:gridCol>
                <a:gridCol w="935182">
                  <a:extLst>
                    <a:ext uri="{9D8B030D-6E8A-4147-A177-3AD203B41FA5}">
                      <a16:colId xmlns:a16="http://schemas.microsoft.com/office/drawing/2014/main" val="3810118589"/>
                    </a:ext>
                  </a:extLst>
                </a:gridCol>
                <a:gridCol w="1046421">
                  <a:extLst>
                    <a:ext uri="{9D8B030D-6E8A-4147-A177-3AD203B41FA5}">
                      <a16:colId xmlns:a16="http://schemas.microsoft.com/office/drawing/2014/main" val="278155167"/>
                    </a:ext>
                  </a:extLst>
                </a:gridCol>
              </a:tblGrid>
              <a:tr h="407950">
                <a:tc>
                  <a:txBody>
                    <a:bodyPr/>
                    <a:lstStyle/>
                    <a:p>
                      <a:pPr algn="ctr"/>
                      <a:r>
                        <a:rPr lang="en-AU" sz="700" dirty="0">
                          <a:solidFill>
                            <a:schemeClr val="bg1"/>
                          </a:solidFill>
                          <a:effectLst/>
                        </a:rPr>
                        <a:t>id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700" dirty="0">
                          <a:solidFill>
                            <a:schemeClr val="bg1"/>
                          </a:solidFill>
                          <a:effectLst/>
                        </a:rPr>
                        <a:t>month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700" dirty="0">
                          <a:solidFill>
                            <a:schemeClr val="bg1"/>
                          </a:solidFill>
                          <a:effectLst/>
                        </a:rPr>
                        <a:t>is_active_30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700" dirty="0">
                          <a:solidFill>
                            <a:schemeClr val="bg1"/>
                          </a:solidFill>
                          <a:effectLst/>
                        </a:rPr>
                        <a:t>is_active_87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700" dirty="0">
                          <a:solidFill>
                            <a:schemeClr val="bg1"/>
                          </a:solidFill>
                          <a:effectLst/>
                        </a:rPr>
                        <a:t>is_cancelled_30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700" dirty="0">
                          <a:solidFill>
                            <a:schemeClr val="bg1"/>
                          </a:solidFill>
                          <a:effectLst/>
                        </a:rPr>
                        <a:t>is_cancelled_87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rgbClr val="525252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12324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r>
              <a:rPr lang="en-AU" sz="22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e. Step 07 – Table summary of active/cancelled by segment</a:t>
            </a:r>
            <a:endParaRPr sz="22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--STEP07: Temp table 4 (aggregates - summing </a:t>
            </a: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segements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groups by active and cancelled)</a:t>
            </a:r>
          </a:p>
          <a:p>
            <a:b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status_aggregate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AS 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  (SELECT month,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SUM(is_active_30) AS sum_active_30,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  SUM(is_active_87) AS sum_active_87,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SUM(is_cancelled_30) AS sum_cancelled_30,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SUM(is_cancelled_87) AS sum_cancelled_87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FROM status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GROUP BY month)</a:t>
            </a:r>
          </a:p>
          <a:p>
            <a:endParaRPr lang="en-AU" sz="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SELECT *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status_aggregate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AU" sz="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AU" sz="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sz="1200" dirty="0">
                <a:latin typeface="Roboto"/>
                <a:ea typeface="Roboto"/>
                <a:cs typeface="Roboto"/>
                <a:sym typeface="Roboto"/>
              </a:rPr>
              <a:t>Nearing the end our analysis we tie all the temporary tables into an aggregate based temporary table using the SUM and GROUP BY commands.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AU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sz="1200" dirty="0">
                <a:latin typeface="Roboto"/>
                <a:ea typeface="Roboto"/>
                <a:cs typeface="Roboto"/>
                <a:sym typeface="Roboto"/>
              </a:rPr>
              <a:t>This consolidates the data we have calculated and generated thus far into a neat table displaying the sum users (</a:t>
            </a:r>
            <a:r>
              <a:rPr lang="en-AU" sz="1200" dirty="0">
                <a:highlight>
                  <a:srgbClr val="C0C0C0"/>
                </a:highlight>
                <a:latin typeface="Roboto"/>
                <a:ea typeface="Roboto"/>
                <a:cs typeface="Roboto"/>
                <a:sym typeface="Roboto"/>
              </a:rPr>
              <a:t>id</a:t>
            </a:r>
            <a:r>
              <a:rPr lang="en-AU" sz="1200" dirty="0">
                <a:latin typeface="Roboto"/>
                <a:ea typeface="Roboto"/>
                <a:cs typeface="Roboto"/>
                <a:sym typeface="Roboto"/>
              </a:rPr>
              <a:t>) active or cancelled by segments for a given month.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1457082418"/>
              </p:ext>
            </p:extLst>
          </p:nvPr>
        </p:nvGraphicFramePr>
        <p:xfrm>
          <a:off x="177974" y="3189000"/>
          <a:ext cx="4920900" cy="1278060"/>
        </p:xfrm>
        <a:graphic>
          <a:graphicData uri="http://schemas.openxmlformats.org/drawingml/2006/table">
            <a:tbl>
              <a:tblPr>
                <a:noFill/>
                <a:tableStyleId>{F14BBDFB-8845-41A2-A73C-3C95C66B2FD1}</a:tableStyleId>
              </a:tblPr>
              <a:tblGrid>
                <a:gridCol w="7433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5822">
                  <a:extLst>
                    <a:ext uri="{9D8B030D-6E8A-4147-A177-3AD203B41FA5}">
                      <a16:colId xmlns:a16="http://schemas.microsoft.com/office/drawing/2014/main" val="508187761"/>
                    </a:ext>
                  </a:extLst>
                </a:gridCol>
                <a:gridCol w="1134966">
                  <a:extLst>
                    <a:ext uri="{9D8B030D-6E8A-4147-A177-3AD203B41FA5}">
                      <a16:colId xmlns:a16="http://schemas.microsoft.com/office/drawing/2014/main" val="1772051406"/>
                    </a:ext>
                  </a:extLst>
                </a:gridCol>
                <a:gridCol w="959003">
                  <a:extLst>
                    <a:ext uri="{9D8B030D-6E8A-4147-A177-3AD203B41FA5}">
                      <a16:colId xmlns:a16="http://schemas.microsoft.com/office/drawing/2014/main" val="4055640093"/>
                    </a:ext>
                  </a:extLst>
                </a:gridCol>
                <a:gridCol w="1187756">
                  <a:extLst>
                    <a:ext uri="{9D8B030D-6E8A-4147-A177-3AD203B41FA5}">
                      <a16:colId xmlns:a16="http://schemas.microsoft.com/office/drawing/2014/main" val="3810118589"/>
                    </a:ext>
                  </a:extLst>
                </a:gridCol>
              </a:tblGrid>
              <a:tr h="407950"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chemeClr val="bg1"/>
                          </a:solidFill>
                          <a:effectLst/>
                        </a:rPr>
                        <a:t>month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chemeClr val="bg1"/>
                          </a:solidFill>
                          <a:effectLst/>
                        </a:rPr>
                        <a:t>sum_active_30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chemeClr val="bg1"/>
                          </a:solidFill>
                          <a:effectLst/>
                        </a:rPr>
                        <a:t>sum_active_87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chemeClr val="bg1"/>
                          </a:solidFill>
                          <a:effectLst/>
                        </a:rPr>
                        <a:t>sum_cancelled_30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chemeClr val="bg1"/>
                          </a:solidFill>
                          <a:effectLst/>
                        </a:rPr>
                        <a:t>sum_cancelled_87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rgbClr val="525252"/>
                          </a:solidFill>
                          <a:effectLst/>
                        </a:rPr>
                        <a:t>291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278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70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rgbClr val="525252"/>
                          </a:solidFill>
                          <a:effectLst/>
                        </a:rPr>
                        <a:t>518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rgbClr val="525252"/>
                          </a:solidFill>
                          <a:effectLst/>
                        </a:rPr>
                        <a:t>462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rgbClr val="525252"/>
                          </a:solidFill>
                          <a:effectLst/>
                        </a:rPr>
                        <a:t>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148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716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531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rgbClr val="525252"/>
                          </a:solidFill>
                          <a:effectLst/>
                        </a:rPr>
                        <a:t>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rgbClr val="525252"/>
                          </a:solidFill>
                          <a:effectLst/>
                        </a:rPr>
                        <a:t>247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57864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r>
              <a:rPr lang="en-AU" sz="22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f. Step 08 – Churn Rates by segment (OUR RESULTS!!!)</a:t>
            </a:r>
            <a:endParaRPr sz="22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--STEP08: FINAL CHURN RATE (calculating churn - segment 30 has the lower churn rate @ 11.3% for 3 cumulative months, whereas segment 87 is at 46.5% over the same period)</a:t>
            </a:r>
          </a:p>
          <a:p>
            <a:b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SELECT month, 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1.0 * sum_cancelled_30 / sum_active_30 AS seg30_churn_rate,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1.0 * sum_cancelled_87 / sum_active_87 AS seg87_churn_rate</a:t>
            </a:r>
          </a:p>
          <a:p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AU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status_aggregate</a:t>
            </a:r>
            <a:r>
              <a:rPr lang="en-AU" sz="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AU" sz="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AU" sz="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sz="1200" dirty="0">
                <a:latin typeface="Roboto"/>
                <a:ea typeface="Roboto"/>
                <a:cs typeface="Roboto"/>
                <a:sym typeface="Roboto"/>
              </a:rPr>
              <a:t>With the data created in the previous step we are now ready to calculate the churn rates. 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AU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sz="1200" dirty="0">
                <a:latin typeface="Roboto"/>
                <a:ea typeface="Roboto"/>
                <a:cs typeface="Roboto"/>
                <a:sym typeface="Roboto"/>
              </a:rPr>
              <a:t>To achieve with we divide the cancellations against the actives and multiple by 1.0 to ensure a float (decimal) return.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AU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sz="1200" dirty="0">
                <a:latin typeface="Roboto"/>
                <a:ea typeface="Roboto"/>
                <a:cs typeface="Roboto"/>
                <a:sym typeface="Roboto"/>
              </a:rPr>
              <a:t>As we can clearly see below ‘segment 30’ has a much lower churn rate and is thus the better ‘sticky’ group of subscribers for </a:t>
            </a:r>
            <a:r>
              <a:rPr lang="en-AU" sz="1200" dirty="0" err="1">
                <a:latin typeface="Roboto"/>
                <a:ea typeface="Roboto"/>
                <a:cs typeface="Roboto"/>
                <a:sym typeface="Roboto"/>
              </a:rPr>
              <a:t>Codeflix</a:t>
            </a:r>
            <a:r>
              <a:rPr lang="en-AU" sz="1200" dirty="0">
                <a:latin typeface="Roboto"/>
                <a:ea typeface="Roboto"/>
                <a:cs typeface="Roboto"/>
                <a:sym typeface="Roboto"/>
              </a:rPr>
              <a:t>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580648951"/>
              </p:ext>
            </p:extLst>
          </p:nvPr>
        </p:nvGraphicFramePr>
        <p:xfrm>
          <a:off x="177974" y="3189000"/>
          <a:ext cx="4920900" cy="1278060"/>
        </p:xfrm>
        <a:graphic>
          <a:graphicData uri="http://schemas.openxmlformats.org/drawingml/2006/table">
            <a:tbl>
              <a:tblPr>
                <a:noFill/>
                <a:tableStyleId>{F14BBDFB-8845-41A2-A73C-3C95C66B2FD1}</a:tableStyleId>
              </a:tblPr>
              <a:tblGrid>
                <a:gridCol w="13185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9050">
                  <a:extLst>
                    <a:ext uri="{9D8B030D-6E8A-4147-A177-3AD203B41FA5}">
                      <a16:colId xmlns:a16="http://schemas.microsoft.com/office/drawing/2014/main" val="508187761"/>
                    </a:ext>
                  </a:extLst>
                </a:gridCol>
                <a:gridCol w="2013256">
                  <a:extLst>
                    <a:ext uri="{9D8B030D-6E8A-4147-A177-3AD203B41FA5}">
                      <a16:colId xmlns:a16="http://schemas.microsoft.com/office/drawing/2014/main" val="1772051406"/>
                    </a:ext>
                  </a:extLst>
                </a:gridCol>
              </a:tblGrid>
              <a:tr h="407950"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chemeClr val="bg1"/>
                          </a:solidFill>
                          <a:effectLst/>
                        </a:rPr>
                        <a:t>month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chemeClr val="bg1"/>
                          </a:solidFill>
                          <a:effectLst/>
                        </a:rPr>
                        <a:t>seg30_churn_rate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chemeClr val="bg1"/>
                          </a:solidFill>
                          <a:effectLst/>
                        </a:rPr>
                        <a:t>seg87_churn_rate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rgbClr val="525252"/>
                          </a:solidFill>
                          <a:effectLst/>
                        </a:rPr>
                        <a:t>0.0756013745704467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rgbClr val="525252"/>
                          </a:solidFill>
                          <a:effectLst/>
                        </a:rPr>
                        <a:t>0.251798561151079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rgbClr val="525252"/>
                          </a:solidFill>
                          <a:effectLst/>
                        </a:rPr>
                        <a:t>0.0733590733590734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rgbClr val="525252"/>
                          </a:solidFill>
                          <a:effectLst/>
                        </a:rPr>
                        <a:t>0.32034632034632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>
                          <a:solidFill>
                            <a:srgbClr val="525252"/>
                          </a:solidFill>
                          <a:effectLst/>
                        </a:rPr>
                        <a:t>0.113128491620112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800" dirty="0">
                          <a:solidFill>
                            <a:srgbClr val="525252"/>
                          </a:solidFill>
                          <a:effectLst/>
                        </a:rPr>
                        <a:t>0.465160075329567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17684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/>
        </p:nvSpPr>
        <p:spPr>
          <a:xfrm>
            <a:off x="359000" y="2386853"/>
            <a:ext cx="8512058" cy="96562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sz="3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Part 03: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sz="4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7427201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DADA6-A268-42C3-983B-19BE154F9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rgbClr val="476274"/>
                </a:solidFill>
                <a:latin typeface="Roboto Black" panose="020B0604020202020204" charset="0"/>
                <a:ea typeface="Roboto Black" panose="020B0604020202020204" charset="0"/>
              </a:rPr>
              <a:t>6. Conclusions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0E9F22-9AD4-4DB8-9EE5-37D1AD1682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In conclusion segment 30 achieved a much lower (thus favourable) churn rate at only 11.3% over 3 months compared to segment 87 which experienced a very high rate of cumulative churn of over 46% during the same period.</a:t>
            </a:r>
          </a:p>
          <a:p>
            <a:endParaRPr lang="en-AU" dirty="0"/>
          </a:p>
          <a:p>
            <a:r>
              <a:rPr lang="en-AU" dirty="0"/>
              <a:t>It would be our recommendation for the </a:t>
            </a:r>
            <a:r>
              <a:rPr lang="en-AU" dirty="0" err="1"/>
              <a:t>Codeflix</a:t>
            </a:r>
            <a:r>
              <a:rPr lang="en-AU" dirty="0"/>
              <a:t> marketing department to focus on acquisition expansion for the segment 30 group </a:t>
            </a:r>
          </a:p>
          <a:p>
            <a:endParaRPr lang="en-AU" dirty="0"/>
          </a:p>
          <a:p>
            <a:r>
              <a:rPr lang="en-AU" dirty="0"/>
              <a:t>It might also be useful to explore if the good </a:t>
            </a:r>
            <a:r>
              <a:rPr lang="en-AU"/>
              <a:t>practices in segment 30 can </a:t>
            </a:r>
            <a:r>
              <a:rPr lang="en-AU" dirty="0"/>
              <a:t>be transferred over to the segment 87 acquisition channel.</a:t>
            </a:r>
          </a:p>
        </p:txBody>
      </p:sp>
    </p:spTree>
    <p:extLst>
      <p:ext uri="{BB962C8B-B14F-4D97-AF65-F5344CB8AC3E}">
        <p14:creationId xmlns:p14="http://schemas.microsoft.com/office/powerpoint/2010/main" val="1245334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b="1" dirty="0">
                <a:solidFill>
                  <a:srgbClr val="295269"/>
                </a:solidFill>
              </a:rPr>
              <a:t>Capstone-</a:t>
            </a:r>
            <a:r>
              <a:rPr lang="en-AU" b="1" dirty="0" err="1">
                <a:solidFill>
                  <a:srgbClr val="295269"/>
                </a:solidFill>
              </a:rPr>
              <a:t>tacular</a:t>
            </a:r>
            <a:r>
              <a:rPr lang="en-AU" b="1" dirty="0">
                <a:solidFill>
                  <a:srgbClr val="295269"/>
                </a:solidFill>
              </a:rPr>
              <a:t> </a:t>
            </a:r>
            <a:r>
              <a:rPr lang="en" b="1" dirty="0">
                <a:solidFill>
                  <a:srgbClr val="295269"/>
                </a:solidFill>
              </a:rPr>
              <a:t>Table of Contents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774458"/>
            <a:ext cx="8061300" cy="41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endParaRPr lang="en" sz="20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533400" lvl="5" indent="-457200">
              <a:lnSpc>
                <a:spcPct val="115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AU" sz="3200" dirty="0" err="1">
                <a:solidFill>
                  <a:srgbClr val="476274"/>
                </a:solidFill>
                <a:highlight>
                  <a:srgbClr val="FFFFFF"/>
                </a:highlight>
                <a:latin typeface="Roboto Black" panose="020B0604020202020204" charset="0"/>
                <a:ea typeface="Roboto Black" panose="020B0604020202020204" charset="0"/>
                <a:cs typeface="Roboto"/>
                <a:sym typeface="Roboto"/>
              </a:rPr>
              <a:t>Codeflix</a:t>
            </a:r>
            <a:r>
              <a:rPr lang="en-AU" sz="3200" dirty="0">
                <a:solidFill>
                  <a:srgbClr val="476274"/>
                </a:solidFill>
                <a:highlight>
                  <a:srgbClr val="FFFFFF"/>
                </a:highlight>
                <a:latin typeface="Roboto Black" panose="020B0604020202020204" charset="0"/>
                <a:ea typeface="Roboto Black" panose="020B0604020202020204" charset="0"/>
                <a:cs typeface="Roboto"/>
                <a:sym typeface="Roboto"/>
              </a:rPr>
              <a:t>: 		</a:t>
            </a:r>
            <a:r>
              <a:rPr lang="en-AU" sz="2000" dirty="0">
                <a:solidFill>
                  <a:srgbClr val="476274"/>
                </a:solidFill>
                <a:highlight>
                  <a:srgbClr val="FFFFFF"/>
                </a:highlight>
                <a:latin typeface="Roboto Black" panose="020B0604020202020204" charset="0"/>
                <a:ea typeface="Roboto Black" panose="020B0604020202020204" charset="0"/>
                <a:cs typeface="Roboto"/>
                <a:sym typeface="Roboto"/>
              </a:rPr>
              <a:t>Who, How and What?</a:t>
            </a:r>
            <a:endParaRPr lang="en" sz="2000" dirty="0">
              <a:solidFill>
                <a:srgbClr val="476274"/>
              </a:solidFill>
              <a:highlight>
                <a:srgbClr val="FFFFFF"/>
              </a:highlight>
              <a:latin typeface="Roboto Black" panose="020B0604020202020204" charset="0"/>
              <a:ea typeface="Roboto Black" panose="020B0604020202020204" charset="0"/>
              <a:cs typeface="Roboto"/>
              <a:sym typeface="Roboto"/>
            </a:endParaRPr>
          </a:p>
          <a:p>
            <a:pPr marL="533400" lvl="5" indent="-457200">
              <a:lnSpc>
                <a:spcPct val="115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AU" sz="3200" dirty="0">
                <a:solidFill>
                  <a:srgbClr val="476274"/>
                </a:solidFill>
                <a:highlight>
                  <a:srgbClr val="FFFFFF"/>
                </a:highlight>
                <a:latin typeface="Roboto Black" panose="020B0604020202020204" charset="0"/>
                <a:ea typeface="Roboto Black" panose="020B0604020202020204" charset="0"/>
                <a:cs typeface="Roboto"/>
                <a:sym typeface="Roboto"/>
              </a:rPr>
              <a:t>C</a:t>
            </a:r>
            <a:r>
              <a:rPr lang="en" sz="3200" dirty="0">
                <a:solidFill>
                  <a:srgbClr val="476274"/>
                </a:solidFill>
                <a:highlight>
                  <a:srgbClr val="FFFFFF"/>
                </a:highlight>
                <a:latin typeface="Roboto Black" panose="020B0604020202020204" charset="0"/>
                <a:ea typeface="Roboto Black" panose="020B0604020202020204" charset="0"/>
                <a:cs typeface="Roboto"/>
                <a:sym typeface="Roboto"/>
              </a:rPr>
              <a:t>hurn </a:t>
            </a:r>
            <a:r>
              <a:rPr lang="en-AU" sz="3200" dirty="0">
                <a:solidFill>
                  <a:srgbClr val="476274"/>
                </a:solidFill>
                <a:highlight>
                  <a:srgbClr val="FFFFFF"/>
                </a:highlight>
                <a:latin typeface="Roboto Black" panose="020B0604020202020204" charset="0"/>
                <a:ea typeface="Roboto Black" panose="020B0604020202020204" charset="0"/>
                <a:cs typeface="Roboto"/>
                <a:sym typeface="Roboto"/>
              </a:rPr>
              <a:t>rates: 	</a:t>
            </a:r>
            <a:r>
              <a:rPr lang="en-AU" sz="2000" dirty="0">
                <a:solidFill>
                  <a:srgbClr val="476274"/>
                </a:solidFill>
                <a:highlight>
                  <a:srgbClr val="FFFFFF"/>
                </a:highlight>
                <a:latin typeface="Roboto Black" panose="020B0604020202020204" charset="0"/>
                <a:ea typeface="Roboto Black" panose="020B0604020202020204" charset="0"/>
                <a:cs typeface="Roboto"/>
                <a:sym typeface="Roboto"/>
              </a:rPr>
              <a:t>All you ever wanted to know</a:t>
            </a:r>
            <a:endParaRPr lang="en-AU" sz="3200" dirty="0">
              <a:solidFill>
                <a:srgbClr val="476274"/>
              </a:solidFill>
              <a:highlight>
                <a:srgbClr val="FFFFFF"/>
              </a:highlight>
              <a:latin typeface="Roboto Black" panose="020B0604020202020204" charset="0"/>
              <a:ea typeface="Roboto Black" panose="020B0604020202020204" charset="0"/>
              <a:cs typeface="Roboto"/>
              <a:sym typeface="Roboto"/>
            </a:endParaRPr>
          </a:p>
          <a:p>
            <a:pPr marL="533400" lvl="5" indent="-457200">
              <a:lnSpc>
                <a:spcPct val="115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AU" sz="3200" dirty="0">
                <a:solidFill>
                  <a:srgbClr val="476274"/>
                </a:solidFill>
                <a:highlight>
                  <a:srgbClr val="FFFFFF"/>
                </a:highlight>
                <a:latin typeface="Roboto Black" panose="020B0604020202020204" charset="0"/>
                <a:ea typeface="Roboto Black" panose="020B0604020202020204" charset="0"/>
                <a:cs typeface="Roboto"/>
                <a:sym typeface="Roboto"/>
              </a:rPr>
              <a:t>Method: 		</a:t>
            </a:r>
            <a:r>
              <a:rPr lang="en-AU" sz="2000" dirty="0">
                <a:solidFill>
                  <a:srgbClr val="476274"/>
                </a:solidFill>
                <a:highlight>
                  <a:srgbClr val="FFFFFF"/>
                </a:highlight>
                <a:latin typeface="Roboto Black" panose="020B0604020202020204" charset="0"/>
                <a:ea typeface="Roboto Black" panose="020B0604020202020204" charset="0"/>
                <a:cs typeface="Roboto"/>
                <a:sym typeface="Roboto"/>
              </a:rPr>
              <a:t>Data, Tools, Techniques</a:t>
            </a:r>
            <a:endParaRPr lang="en-AU" sz="3200" dirty="0">
              <a:solidFill>
                <a:srgbClr val="476274"/>
              </a:solidFill>
              <a:highlight>
                <a:srgbClr val="FFFFFF"/>
              </a:highlight>
              <a:latin typeface="Roboto Black" panose="020B0604020202020204" charset="0"/>
              <a:ea typeface="Roboto Black" panose="020B0604020202020204" charset="0"/>
              <a:cs typeface="Roboto"/>
              <a:sym typeface="Roboto"/>
            </a:endParaRPr>
          </a:p>
          <a:p>
            <a:pPr marL="533400" lvl="5" indent="-457200">
              <a:lnSpc>
                <a:spcPct val="115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AU" sz="3200" dirty="0">
                <a:solidFill>
                  <a:srgbClr val="476274"/>
                </a:solidFill>
                <a:highlight>
                  <a:srgbClr val="FFFFFF"/>
                </a:highlight>
                <a:latin typeface="Roboto Black" panose="020B0604020202020204" charset="0"/>
                <a:ea typeface="Roboto Black" panose="020B0604020202020204" charset="0"/>
                <a:cs typeface="Roboto"/>
                <a:sym typeface="Roboto"/>
              </a:rPr>
              <a:t>Investigation:	</a:t>
            </a:r>
            <a:r>
              <a:rPr lang="en-AU" sz="2000" dirty="0">
                <a:solidFill>
                  <a:srgbClr val="476274"/>
                </a:solidFill>
                <a:highlight>
                  <a:srgbClr val="FFFFFF"/>
                </a:highlight>
                <a:latin typeface="Roboto Black" panose="020B0604020202020204" charset="0"/>
                <a:ea typeface="Roboto Black" panose="020B0604020202020204" charset="0"/>
                <a:cs typeface="Roboto"/>
                <a:sym typeface="Roboto"/>
              </a:rPr>
              <a:t>Initial Testing</a:t>
            </a:r>
            <a:endParaRPr lang="en-AU" sz="3200" dirty="0">
              <a:solidFill>
                <a:srgbClr val="476274"/>
              </a:solidFill>
              <a:highlight>
                <a:srgbClr val="FFFFFF"/>
              </a:highlight>
              <a:latin typeface="Roboto Black" panose="020B0604020202020204" charset="0"/>
              <a:ea typeface="Roboto Black" panose="020B0604020202020204" charset="0"/>
              <a:cs typeface="Roboto"/>
              <a:sym typeface="Roboto"/>
            </a:endParaRPr>
          </a:p>
          <a:p>
            <a:pPr marL="533400" lvl="5" indent="-457200">
              <a:lnSpc>
                <a:spcPct val="115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AU" sz="3200" dirty="0">
                <a:solidFill>
                  <a:srgbClr val="476274"/>
                </a:solidFill>
                <a:highlight>
                  <a:srgbClr val="FFFFFF"/>
                </a:highlight>
                <a:latin typeface="Roboto Black" panose="020B0604020202020204" charset="0"/>
                <a:ea typeface="Roboto Black" panose="020B0604020202020204" charset="0"/>
                <a:cs typeface="Roboto"/>
                <a:sym typeface="Roboto"/>
              </a:rPr>
              <a:t>Results:		</a:t>
            </a:r>
            <a:r>
              <a:rPr lang="en-AU" sz="2000" dirty="0">
                <a:solidFill>
                  <a:srgbClr val="476274"/>
                </a:solidFill>
                <a:highlight>
                  <a:srgbClr val="FFFFFF"/>
                </a:highlight>
                <a:latin typeface="Roboto Black" panose="020B0604020202020204" charset="0"/>
                <a:ea typeface="Roboto Black" panose="020B0604020202020204" charset="0"/>
                <a:cs typeface="Roboto"/>
                <a:sym typeface="Roboto"/>
              </a:rPr>
              <a:t>What we found and how we found it!</a:t>
            </a:r>
            <a:endParaRPr lang="en-AU" sz="3200" dirty="0">
              <a:solidFill>
                <a:srgbClr val="476274"/>
              </a:solidFill>
              <a:highlight>
                <a:srgbClr val="FFFFFF"/>
              </a:highlight>
              <a:latin typeface="Roboto Black" panose="020B0604020202020204" charset="0"/>
              <a:ea typeface="Roboto Black" panose="020B0604020202020204" charset="0"/>
              <a:cs typeface="Roboto"/>
              <a:sym typeface="Roboto"/>
            </a:endParaRPr>
          </a:p>
          <a:p>
            <a:pPr marL="533400" lvl="5" indent="-457200">
              <a:lnSpc>
                <a:spcPct val="115000"/>
              </a:lnSpc>
              <a:buClr>
                <a:srgbClr val="222222"/>
              </a:buClr>
              <a:buSzPts val="2400"/>
              <a:buFont typeface="+mj-lt"/>
              <a:buAutoNum type="arabicPeriod"/>
            </a:pPr>
            <a:r>
              <a:rPr lang="en-AU" sz="3200" dirty="0">
                <a:solidFill>
                  <a:srgbClr val="476274"/>
                </a:solidFill>
                <a:highlight>
                  <a:srgbClr val="FFFFFF"/>
                </a:highlight>
                <a:latin typeface="Roboto Black" panose="020B0604020202020204" charset="0"/>
                <a:ea typeface="Roboto Black" panose="020B0604020202020204" charset="0"/>
                <a:cs typeface="Roboto"/>
                <a:sym typeface="Roboto"/>
              </a:rPr>
              <a:t>Conclusion:		</a:t>
            </a:r>
            <a:r>
              <a:rPr lang="en-AU" sz="2000" dirty="0">
                <a:solidFill>
                  <a:srgbClr val="476274"/>
                </a:solidFill>
                <a:highlight>
                  <a:srgbClr val="FFFFFF"/>
                </a:highlight>
                <a:latin typeface="Roboto Black" panose="020B0604020202020204" charset="0"/>
                <a:ea typeface="Roboto Black" panose="020B0604020202020204" charset="0"/>
                <a:cs typeface="Roboto"/>
                <a:sym typeface="Roboto"/>
              </a:rPr>
              <a:t>For who the world churns?</a:t>
            </a:r>
            <a:endParaRPr lang="en-AU" sz="2800" dirty="0">
              <a:solidFill>
                <a:srgbClr val="476274"/>
              </a:solidFill>
              <a:highlight>
                <a:srgbClr val="FFFFFF"/>
              </a:highlight>
              <a:latin typeface="Roboto Black" panose="020B0604020202020204" charset="0"/>
              <a:ea typeface="Roboto Black" panose="020B0604020202020204" charset="0"/>
              <a:cs typeface="Roboto"/>
              <a:sym typeface="Roboto"/>
            </a:endParaRPr>
          </a:p>
          <a:p>
            <a:pPr marL="76200" lvl="5">
              <a:lnSpc>
                <a:spcPct val="115000"/>
              </a:lnSpc>
              <a:buClr>
                <a:srgbClr val="222222"/>
              </a:buClr>
              <a:buSzPts val="2400"/>
            </a:pP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/>
        </p:nvSpPr>
        <p:spPr>
          <a:xfrm>
            <a:off x="359000" y="2386853"/>
            <a:ext cx="8512058" cy="96562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sz="3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Part 01: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sz="4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 Company,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sz="4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 Measure, and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sz="4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 Method</a:t>
            </a:r>
            <a:endParaRPr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DADA6-A268-42C3-983B-19BE154F9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2400" dirty="0">
                <a:solidFill>
                  <a:srgbClr val="476274"/>
                </a:solidFill>
                <a:latin typeface="Roboto Black" panose="020B0604020202020204" charset="0"/>
                <a:ea typeface="Roboto Black" panose="020B0604020202020204" charset="0"/>
              </a:rPr>
              <a:t>1. </a:t>
            </a:r>
            <a:r>
              <a:rPr lang="en-AU" sz="2400" dirty="0" err="1">
                <a:solidFill>
                  <a:srgbClr val="476274"/>
                </a:solidFill>
                <a:latin typeface="Roboto Black" panose="020B0604020202020204" charset="0"/>
                <a:ea typeface="Roboto Black" panose="020B0604020202020204" charset="0"/>
              </a:rPr>
              <a:t>Codeflix</a:t>
            </a:r>
            <a:r>
              <a:rPr lang="en-AU" sz="2400" dirty="0">
                <a:solidFill>
                  <a:srgbClr val="476274"/>
                </a:solidFill>
                <a:latin typeface="Roboto Black" panose="020B0604020202020204" charset="0"/>
                <a:ea typeface="Roboto Black" panose="020B0604020202020204" charset="0"/>
              </a:rPr>
              <a:t>: Who, How, and What?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0E9F22-9AD4-4DB8-9EE5-37D1AD1682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 err="1"/>
              <a:t>Codeflix</a:t>
            </a:r>
            <a:r>
              <a:rPr lang="en-AU" dirty="0"/>
              <a:t> is a video’s on demand (VOD) internet streaming service</a:t>
            </a:r>
          </a:p>
          <a:p>
            <a:endParaRPr lang="en-AU" dirty="0"/>
          </a:p>
          <a:p>
            <a:r>
              <a:rPr lang="en-AU" dirty="0"/>
              <a:t>The new </a:t>
            </a:r>
            <a:r>
              <a:rPr lang="en-AU" dirty="0" err="1"/>
              <a:t>startup</a:t>
            </a:r>
            <a:r>
              <a:rPr lang="en-AU" dirty="0"/>
              <a:t> opened its doors in December 2016 and has been operating for at four months</a:t>
            </a:r>
          </a:p>
          <a:p>
            <a:endParaRPr lang="en-AU" dirty="0"/>
          </a:p>
          <a:p>
            <a:r>
              <a:rPr lang="en-AU" dirty="0"/>
              <a:t>They are interesting measuring there subscribers churn rates </a:t>
            </a:r>
          </a:p>
          <a:p>
            <a:endParaRPr lang="en-AU" dirty="0"/>
          </a:p>
          <a:p>
            <a:r>
              <a:rPr lang="en-AU" dirty="0"/>
              <a:t>The marketing department is particularly interested in the performance of two key acquisition channels of users, identified via segments 30 and 87</a:t>
            </a:r>
          </a:p>
        </p:txBody>
      </p:sp>
    </p:spTree>
    <p:extLst>
      <p:ext uri="{BB962C8B-B14F-4D97-AF65-F5344CB8AC3E}">
        <p14:creationId xmlns:p14="http://schemas.microsoft.com/office/powerpoint/2010/main" val="3057735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CA8A-F30A-4B97-A7D8-7E6FB497C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2400" dirty="0">
                <a:solidFill>
                  <a:srgbClr val="476274"/>
                </a:solidFill>
                <a:latin typeface="Roboto Black" panose="020B0604020202020204" charset="0"/>
                <a:ea typeface="Roboto Black" panose="020B0604020202020204" charset="0"/>
              </a:rPr>
              <a:t>2. Churn rates: All you ever wanted to know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DDA71F-7809-4845-B231-7362EB9AAF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Churn rate</a:t>
            </a:r>
            <a:r>
              <a:rPr lang="en-AU" dirty="0"/>
              <a:t> (sometimes referred to as attrition) is the percentage of subscribers to a service who discontinue their subscriptions to the service within a given time period.</a:t>
            </a:r>
          </a:p>
          <a:p>
            <a:pPr marL="114300" indent="0">
              <a:buNone/>
            </a:pPr>
            <a:r>
              <a:rPr lang="en-AU" sz="1200" dirty="0"/>
              <a:t>					</a:t>
            </a:r>
            <a:endParaRPr lang="en-AU" dirty="0"/>
          </a:p>
          <a:p>
            <a:r>
              <a:rPr lang="en-AU" dirty="0"/>
              <a:t>For a company to expand its clientele, its growth </a:t>
            </a:r>
            <a:r>
              <a:rPr lang="en-AU" b="1" dirty="0"/>
              <a:t>rate</a:t>
            </a:r>
            <a:r>
              <a:rPr lang="en-AU" dirty="0"/>
              <a:t>, as measured by the number of new customers, must exceed its </a:t>
            </a:r>
            <a:r>
              <a:rPr lang="en-AU" b="1" dirty="0"/>
              <a:t>churn rate</a:t>
            </a:r>
            <a:r>
              <a:rPr lang="en-AU" dirty="0"/>
              <a:t>.</a:t>
            </a:r>
          </a:p>
          <a:p>
            <a:endParaRPr lang="en-AU" dirty="0"/>
          </a:p>
          <a:p>
            <a:r>
              <a:rPr lang="en-AU" dirty="0"/>
              <a:t>This </a:t>
            </a:r>
            <a:r>
              <a:rPr lang="en-AU" b="1" dirty="0"/>
              <a:t>rate</a:t>
            </a:r>
            <a:r>
              <a:rPr lang="en-AU" dirty="0"/>
              <a:t> is generally expressed as a percentage.</a:t>
            </a:r>
          </a:p>
          <a:p>
            <a:endParaRPr lang="en-AU" dirty="0"/>
          </a:p>
          <a:p>
            <a:r>
              <a:rPr lang="en-AU" dirty="0"/>
              <a:t>In this analysis </a:t>
            </a:r>
            <a:r>
              <a:rPr lang="en-AU" dirty="0" err="1"/>
              <a:t>Codeflix</a:t>
            </a:r>
            <a:r>
              <a:rPr lang="en-AU" dirty="0"/>
              <a:t> requires all donors to remain ‘active’ for a minimum of 31 days so a user can never have a subscription that start and ends on the same month</a:t>
            </a:r>
          </a:p>
        </p:txBody>
      </p:sp>
    </p:spTree>
    <p:extLst>
      <p:ext uri="{BB962C8B-B14F-4D97-AF65-F5344CB8AC3E}">
        <p14:creationId xmlns:p14="http://schemas.microsoft.com/office/powerpoint/2010/main" val="972593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CA8A-F30A-4B97-A7D8-7E6FB497C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2400" dirty="0">
                <a:solidFill>
                  <a:srgbClr val="476274"/>
                </a:solidFill>
                <a:latin typeface="Roboto Black" panose="020B0604020202020204" charset="0"/>
                <a:ea typeface="Roboto Black" panose="020B0604020202020204" charset="0"/>
              </a:rPr>
              <a:t>3a. Method: Data, Tools, and Techniques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DDA71F-7809-4845-B231-7362EB9AAF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 err="1"/>
              <a:t>Codeflix</a:t>
            </a:r>
            <a:r>
              <a:rPr lang="en-AU" b="1" dirty="0"/>
              <a:t> </a:t>
            </a:r>
            <a:r>
              <a:rPr lang="en-AU" dirty="0"/>
              <a:t>marketing department has provided us with 2000 records for our analysis in an SQL table called </a:t>
            </a:r>
            <a:r>
              <a:rPr lang="en-AU" b="1" dirty="0"/>
              <a:t>subscriptions</a:t>
            </a:r>
          </a:p>
          <a:p>
            <a:endParaRPr lang="en-AU" dirty="0"/>
          </a:p>
          <a:p>
            <a:r>
              <a:rPr lang="en-AU" dirty="0"/>
              <a:t>Will we be utilising </a:t>
            </a:r>
            <a:r>
              <a:rPr lang="en-AU" b="1" dirty="0"/>
              <a:t>SQL</a:t>
            </a:r>
            <a:r>
              <a:rPr lang="en-AU" dirty="0"/>
              <a:t> to load, view and manipulate this data to reach our results and conclusions</a:t>
            </a:r>
          </a:p>
          <a:p>
            <a:endParaRPr lang="en-AU" dirty="0"/>
          </a:p>
          <a:p>
            <a:r>
              <a:rPr lang="en-AU" dirty="0"/>
              <a:t>In the next slide we will cover some of the common SQL commands used in the project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95443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CCA8A-F30A-4B97-A7D8-7E6FB497C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2400" dirty="0">
                <a:solidFill>
                  <a:srgbClr val="476274"/>
                </a:solidFill>
                <a:latin typeface="Roboto Black" panose="020B0604020202020204" charset="0"/>
                <a:ea typeface="Roboto Black" panose="020B0604020202020204" charset="0"/>
              </a:rPr>
              <a:t>3b. Method: Data, Tools, and Techniques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DDA71F-7809-4845-B231-7362EB9AAF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SQL Commands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5C13284-CFBA-492E-8F55-BF99016FDA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5240168"/>
              </p:ext>
            </p:extLst>
          </p:nvPr>
        </p:nvGraphicFramePr>
        <p:xfrm>
          <a:off x="1543797" y="1639703"/>
          <a:ext cx="5865532" cy="3265311"/>
        </p:xfrm>
        <a:graphic>
          <a:graphicData uri="http://schemas.openxmlformats.org/drawingml/2006/table">
            <a:tbl>
              <a:tblPr/>
              <a:tblGrid>
                <a:gridCol w="2030792">
                  <a:extLst>
                    <a:ext uri="{9D8B030D-6E8A-4147-A177-3AD203B41FA5}">
                      <a16:colId xmlns:a16="http://schemas.microsoft.com/office/drawing/2014/main" val="2059349752"/>
                    </a:ext>
                  </a:extLst>
                </a:gridCol>
                <a:gridCol w="3834740">
                  <a:extLst>
                    <a:ext uri="{9D8B030D-6E8A-4147-A177-3AD203B41FA5}">
                      <a16:colId xmlns:a16="http://schemas.microsoft.com/office/drawing/2014/main" val="66037549"/>
                    </a:ext>
                  </a:extLst>
                </a:gridCol>
              </a:tblGrid>
              <a:tr h="155491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SELECT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Fetch specified data from database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0518941"/>
                  </a:ext>
                </a:extLst>
              </a:tr>
              <a:tr h="155491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FROM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Specified table/database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1804930"/>
                  </a:ext>
                </a:extLst>
              </a:tr>
              <a:tr h="155491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LIMIT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Specify maximum rows to display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9715558"/>
                  </a:ext>
                </a:extLst>
              </a:tr>
              <a:tr h="155491">
                <a:tc>
                  <a:txBody>
                    <a:bodyPr/>
                    <a:lstStyle/>
                    <a:p>
                      <a:pPr algn="l" fontAlgn="b"/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3663807"/>
                  </a:ext>
                </a:extLst>
              </a:tr>
              <a:tr h="155491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Aggregate related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4612652"/>
                  </a:ext>
                </a:extLst>
              </a:tr>
              <a:tr h="155491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Smallest value in column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67483"/>
                  </a:ext>
                </a:extLst>
              </a:tr>
              <a:tr h="155491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MAX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Largest value in column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5663692"/>
                  </a:ext>
                </a:extLst>
              </a:tr>
              <a:tr h="155491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Addition of values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8176226"/>
                  </a:ext>
                </a:extLst>
              </a:tr>
              <a:tr h="155491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GROUP BY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Only used with aggregate functions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9030784"/>
                  </a:ext>
                </a:extLst>
              </a:tr>
              <a:tr h="155491">
                <a:tc>
                  <a:txBody>
                    <a:bodyPr/>
                    <a:lstStyle/>
                    <a:p>
                      <a:pPr algn="l" fontAlgn="b"/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0556058"/>
                  </a:ext>
                </a:extLst>
              </a:tr>
              <a:tr h="155491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Data joins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583571"/>
                  </a:ext>
                </a:extLst>
              </a:tr>
              <a:tr h="155491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Combines two or more select statements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7509573"/>
                  </a:ext>
                </a:extLst>
              </a:tr>
              <a:tr h="155491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CROSS JOIN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Each row for 1st table joins will all the rows of another table e.g. x * y rows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8546571"/>
                  </a:ext>
                </a:extLst>
              </a:tr>
              <a:tr h="155491">
                <a:tc>
                  <a:txBody>
                    <a:bodyPr/>
                    <a:lstStyle/>
                    <a:p>
                      <a:pPr algn="l" fontAlgn="b"/>
                      <a:endParaRPr lang="en-AU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3385550"/>
                  </a:ext>
                </a:extLst>
              </a:tr>
              <a:tr h="155491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WITH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Temporary table creator (Common table expression)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8174496"/>
                  </a:ext>
                </a:extLst>
              </a:tr>
              <a:tr h="155491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Alias creator for column or table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9479339"/>
                  </a:ext>
                </a:extLst>
              </a:tr>
              <a:tr h="155491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DISTINCT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Selects unique values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1297041"/>
                  </a:ext>
                </a:extLst>
              </a:tr>
              <a:tr h="155491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Combining operator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2589203"/>
                  </a:ext>
                </a:extLst>
              </a:tr>
              <a:tr h="155491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Either operator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326057"/>
                  </a:ext>
                </a:extLst>
              </a:tr>
              <a:tr h="155491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 NULL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 field being calculated empty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7288824"/>
                  </a:ext>
                </a:extLst>
              </a:tr>
              <a:tr h="155491"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CASE / WHEN / THEN / ELSE / END AS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Define set conditions into specified columns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9958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8959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/>
        </p:nvSpPr>
        <p:spPr>
          <a:xfrm>
            <a:off x="359000" y="2386853"/>
            <a:ext cx="8512058" cy="96562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sz="3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Part 02: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sz="4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Investigation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sz="4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and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sz="4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Results</a:t>
            </a:r>
            <a:endParaRPr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857526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4a. Investigation: Step 01 – Get familiar with the data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177975" y="1201325"/>
            <a:ext cx="4562113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AU" sz="1000" b="1" dirty="0">
                <a:latin typeface="Roboto"/>
                <a:ea typeface="Roboto"/>
                <a:cs typeface="Roboto"/>
                <a:sym typeface="Roboto"/>
              </a:rPr>
              <a:t>Calling the first query SELECT / LIMIT we identify four columns of data: </a:t>
            </a:r>
          </a:p>
          <a:p>
            <a:pPr marL="171450" lvl="2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AU" sz="1000" dirty="0">
                <a:highlight>
                  <a:srgbClr val="C0C0C0"/>
                </a:highlight>
                <a:latin typeface="Roboto"/>
                <a:ea typeface="Roboto"/>
                <a:cs typeface="Roboto"/>
                <a:sym typeface="Roboto"/>
              </a:rPr>
              <a:t>id</a:t>
            </a:r>
          </a:p>
          <a:p>
            <a:pPr marL="171450" lvl="8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AU" sz="1000" dirty="0" err="1">
                <a:highlight>
                  <a:srgbClr val="C0C0C0"/>
                </a:highlight>
                <a:latin typeface="Roboto"/>
                <a:ea typeface="Roboto"/>
                <a:cs typeface="Roboto"/>
                <a:sym typeface="Roboto"/>
              </a:rPr>
              <a:t>subscription_start</a:t>
            </a:r>
            <a:endParaRPr lang="en-AU" sz="1000" dirty="0">
              <a:highlight>
                <a:srgbClr val="C0C0C0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71450" lvl="2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AU" sz="1000" dirty="0" err="1">
                <a:highlight>
                  <a:srgbClr val="C0C0C0"/>
                </a:highlight>
                <a:latin typeface="Roboto"/>
                <a:ea typeface="Roboto"/>
                <a:cs typeface="Roboto"/>
                <a:sym typeface="Roboto"/>
              </a:rPr>
              <a:t>subscription_end</a:t>
            </a:r>
            <a:endParaRPr lang="en-AU" sz="1000" dirty="0">
              <a:highlight>
                <a:srgbClr val="C0C0C0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71450" lvl="2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AU" sz="1000" dirty="0">
                <a:highlight>
                  <a:srgbClr val="C0C0C0"/>
                </a:highlight>
                <a:latin typeface="Roboto"/>
                <a:ea typeface="Roboto"/>
                <a:cs typeface="Roboto"/>
                <a:sym typeface="Roboto"/>
              </a:rPr>
              <a:t>segment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AU" sz="1000" b="1" dirty="0">
                <a:latin typeface="Roboto"/>
                <a:ea typeface="Roboto"/>
                <a:cs typeface="Roboto"/>
                <a:sym typeface="Roboto"/>
              </a:rPr>
              <a:t>Via the second query SELECT COUNT() we observe there are:</a:t>
            </a:r>
          </a:p>
          <a:p>
            <a:pPr marL="171450" lvl="0" indent="-171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AU" sz="1000" dirty="0">
                <a:latin typeface="Roboto"/>
                <a:ea typeface="Roboto"/>
                <a:cs typeface="Roboto"/>
                <a:sym typeface="Roboto"/>
              </a:rPr>
              <a:t>2000 records of data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AU" sz="1000" b="1" dirty="0">
                <a:latin typeface="Roboto"/>
                <a:ea typeface="Roboto"/>
                <a:cs typeface="Roboto"/>
                <a:sym typeface="Roboto"/>
              </a:rPr>
              <a:t>And using the final query SELECT DISTINCT are two distinct segments:</a:t>
            </a:r>
          </a:p>
          <a:p>
            <a:pPr marL="171450" lvl="0" indent="-171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AU" sz="1000" dirty="0">
                <a:latin typeface="Roboto"/>
                <a:ea typeface="Roboto"/>
                <a:cs typeface="Roboto"/>
                <a:sym typeface="Roboto"/>
              </a:rPr>
              <a:t>30</a:t>
            </a:r>
          </a:p>
          <a:p>
            <a:pPr marL="171450" lvl="0" indent="-171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AU" sz="1000" dirty="0">
                <a:latin typeface="Roboto"/>
                <a:ea typeface="Roboto"/>
                <a:cs typeface="Roboto"/>
                <a:sym typeface="Roboto"/>
              </a:rPr>
              <a:t>87</a:t>
            </a:r>
          </a:p>
        </p:txBody>
      </p:sp>
      <p:graphicFrame>
        <p:nvGraphicFramePr>
          <p:cNvPr id="317" name="Shape 317"/>
          <p:cNvGraphicFramePr/>
          <p:nvPr>
            <p:extLst>
              <p:ext uri="{D42A27DB-BD31-4B8C-83A1-F6EECF244321}">
                <p14:modId xmlns:p14="http://schemas.microsoft.com/office/powerpoint/2010/main" val="2472378559"/>
              </p:ext>
            </p:extLst>
          </p:nvPr>
        </p:nvGraphicFramePr>
        <p:xfrm>
          <a:off x="177975" y="3189000"/>
          <a:ext cx="8520600" cy="1721450"/>
        </p:xfrm>
        <a:graphic>
          <a:graphicData uri="http://schemas.openxmlformats.org/drawingml/2006/table">
            <a:tbl>
              <a:tblPr>
                <a:noFill/>
                <a:tableStyleId>{F14BBDFB-8845-41A2-A73C-3C95C66B2FD1}</a:tableStyleId>
              </a:tblPr>
              <a:tblGrid>
                <a:gridCol w="183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98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7950">
                <a:tc>
                  <a:txBody>
                    <a:bodyPr/>
                    <a:lstStyle/>
                    <a:p>
                      <a:pPr algn="ctr"/>
                      <a:r>
                        <a:rPr lang="en-AU" b="1">
                          <a:solidFill>
                            <a:schemeClr val="bg1"/>
                          </a:solidFill>
                          <a:effectLst/>
                        </a:rPr>
                        <a:t>id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b="1" dirty="0" err="1">
                          <a:solidFill>
                            <a:schemeClr val="bg1"/>
                          </a:solidFill>
                          <a:effectLst/>
                        </a:rPr>
                        <a:t>subscription_start</a:t>
                      </a:r>
                      <a:endParaRPr lang="en-AU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b="1">
                          <a:solidFill>
                            <a:schemeClr val="bg1"/>
                          </a:solidFill>
                          <a:effectLst/>
                        </a:rPr>
                        <a:t>subscription_end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b="1" dirty="0">
                          <a:solidFill>
                            <a:schemeClr val="bg1"/>
                          </a:solidFill>
                          <a:effectLst/>
                        </a:rPr>
                        <a:t>segment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rgbClr val="525252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rgbClr val="525252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2017-01-24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2017-03-07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rgbClr val="525252"/>
                          </a:solidFill>
                          <a:effectLst/>
                        </a:rPr>
                        <a:t>2017-02-12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rgbClr val="525252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Shape 323">
            <a:extLst>
              <a:ext uri="{FF2B5EF4-FFF2-40B4-BE49-F238E27FC236}">
                <a16:creationId xmlns:a16="http://schemas.microsoft.com/office/drawing/2014/main" id="{284F745E-49C1-4667-A423-CEDB8B34CC9B}"/>
              </a:ext>
            </a:extLst>
          </p:cNvPr>
          <p:cNvSpPr txBox="1"/>
          <p:nvPr/>
        </p:nvSpPr>
        <p:spPr>
          <a:xfrm>
            <a:off x="4827675" y="1201325"/>
            <a:ext cx="3870900" cy="1833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AU" sz="900" dirty="0">
                <a:latin typeface="Courier New"/>
                <a:ea typeface="Courier New"/>
                <a:cs typeface="Courier New"/>
                <a:sym typeface="Courier New"/>
              </a:rPr>
              <a:t>-- STEP01: Data investigation 1 (Segments = 2 (30, 87) | Records: 2000)</a:t>
            </a:r>
          </a:p>
          <a:p>
            <a:pPr lvl="0"/>
            <a:endParaRPr lang="en-AU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/>
            <a:r>
              <a:rPr lang="en-AU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/>
            <a:r>
              <a:rPr lang="en-AU" sz="900" dirty="0">
                <a:latin typeface="Courier New"/>
                <a:ea typeface="Courier New"/>
                <a:cs typeface="Courier New"/>
                <a:sym typeface="Courier New"/>
              </a:rPr>
              <a:t>FROM subscriptions</a:t>
            </a:r>
          </a:p>
          <a:p>
            <a:pPr lvl="0"/>
            <a:r>
              <a:rPr lang="en-AU" sz="900" dirty="0">
                <a:latin typeface="Courier New"/>
                <a:ea typeface="Courier New"/>
                <a:cs typeface="Courier New"/>
                <a:sym typeface="Courier New"/>
              </a:rPr>
              <a:t>LIMIT 100;</a:t>
            </a:r>
          </a:p>
          <a:p>
            <a:pPr lvl="0"/>
            <a:endParaRPr lang="en-AU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/>
            <a:r>
              <a:rPr lang="en-AU" sz="900" dirty="0">
                <a:latin typeface="Courier New"/>
                <a:ea typeface="Courier New"/>
                <a:cs typeface="Courier New"/>
                <a:sym typeface="Courier New"/>
              </a:rPr>
              <a:t>SELECT COUNT(*)</a:t>
            </a:r>
          </a:p>
          <a:p>
            <a:pPr lvl="0"/>
            <a:r>
              <a:rPr lang="en-AU" sz="900" dirty="0">
                <a:latin typeface="Courier New"/>
                <a:ea typeface="Courier New"/>
                <a:cs typeface="Courier New"/>
                <a:sym typeface="Courier New"/>
              </a:rPr>
              <a:t>FROM subscriptions;</a:t>
            </a:r>
          </a:p>
          <a:p>
            <a:pPr lvl="0"/>
            <a:endParaRPr lang="en-AU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/>
            <a:r>
              <a:rPr lang="en-AU" sz="900" dirty="0">
                <a:latin typeface="Courier New"/>
                <a:ea typeface="Courier New"/>
                <a:cs typeface="Courier New"/>
                <a:sym typeface="Courier New"/>
              </a:rPr>
              <a:t>SELECT DISTINCT segment</a:t>
            </a:r>
          </a:p>
          <a:p>
            <a:pPr lvl="0"/>
            <a:r>
              <a:rPr lang="en-AU" sz="900" dirty="0">
                <a:latin typeface="Courier New"/>
                <a:ea typeface="Courier New"/>
                <a:cs typeface="Courier New"/>
                <a:sym typeface="Courier New"/>
              </a:rPr>
              <a:t>FROM subscriptions;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90377765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1398</Words>
  <Application>Microsoft Office PowerPoint</Application>
  <PresentationFormat>On-screen Show (16:9)</PresentationFormat>
  <Paragraphs>376</Paragraphs>
  <Slides>18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9" baseType="lpstr">
      <vt:lpstr>Roboto Black</vt:lpstr>
      <vt:lpstr>Courier New</vt:lpstr>
      <vt:lpstr>Roboto</vt:lpstr>
      <vt:lpstr>Arial</vt:lpstr>
      <vt:lpstr>Roboto Thin</vt:lpstr>
      <vt:lpstr>Calibri</vt:lpstr>
      <vt:lpstr>Calibri Light</vt:lpstr>
      <vt:lpstr>Dosis</vt:lpstr>
      <vt:lpstr>Simple Light</vt:lpstr>
      <vt:lpstr>Simple Light</vt:lpstr>
      <vt:lpstr>Office Theme</vt:lpstr>
      <vt:lpstr>PowerPoint Presentation</vt:lpstr>
      <vt:lpstr>Capstone-tacular Table of Contents</vt:lpstr>
      <vt:lpstr>PowerPoint Presentation</vt:lpstr>
      <vt:lpstr>1. Codeflix: Who, How, and What?</vt:lpstr>
      <vt:lpstr>2. Churn rates: All you ever wanted to know</vt:lpstr>
      <vt:lpstr>3a. Method: Data, Tools, and Techniques</vt:lpstr>
      <vt:lpstr>3b. Method: Data, Tools, and Techniques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6. 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dc:creator>Nathan O'Brien</dc:creator>
  <cp:lastModifiedBy>Nathan O'Brien</cp:lastModifiedBy>
  <cp:revision>30</cp:revision>
  <dcterms:modified xsi:type="dcterms:W3CDTF">2018-12-05T23:57:06Z</dcterms:modified>
</cp:coreProperties>
</file>